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6" r:id="rId1"/>
    <p:sldMasterId id="2147484133" r:id="rId2"/>
    <p:sldMasterId id="2147484161" r:id="rId3"/>
  </p:sldMasterIdLst>
  <p:notesMasterIdLst>
    <p:notesMasterId r:id="rId81"/>
  </p:notesMasterIdLst>
  <p:handoutMasterIdLst>
    <p:handoutMasterId r:id="rId82"/>
  </p:handoutMasterIdLst>
  <p:sldIdLst>
    <p:sldId id="256" r:id="rId4"/>
    <p:sldId id="482" r:id="rId5"/>
    <p:sldId id="481" r:id="rId6"/>
    <p:sldId id="293" r:id="rId7"/>
    <p:sldId id="296" r:id="rId8"/>
    <p:sldId id="432" r:id="rId9"/>
    <p:sldId id="480" r:id="rId10"/>
    <p:sldId id="441" r:id="rId11"/>
    <p:sldId id="483" r:id="rId12"/>
    <p:sldId id="301" r:id="rId13"/>
    <p:sldId id="300" r:id="rId14"/>
    <p:sldId id="448" r:id="rId15"/>
    <p:sldId id="449" r:id="rId16"/>
    <p:sldId id="442" r:id="rId17"/>
    <p:sldId id="490" r:id="rId18"/>
    <p:sldId id="479" r:id="rId19"/>
    <p:sldId id="302" r:id="rId20"/>
    <p:sldId id="478" r:id="rId21"/>
    <p:sldId id="303" r:id="rId22"/>
    <p:sldId id="421" r:id="rId23"/>
    <p:sldId id="443" r:id="rId24"/>
    <p:sldId id="315" r:id="rId25"/>
    <p:sldId id="446" r:id="rId26"/>
    <p:sldId id="305" r:id="rId27"/>
    <p:sldId id="477" r:id="rId28"/>
    <p:sldId id="308" r:id="rId29"/>
    <p:sldId id="304" r:id="rId30"/>
    <p:sldId id="311" r:id="rId31"/>
    <p:sldId id="306" r:id="rId32"/>
    <p:sldId id="307" r:id="rId33"/>
    <p:sldId id="476" r:id="rId34"/>
    <p:sldId id="312" r:id="rId35"/>
    <p:sldId id="314" r:id="rId36"/>
    <p:sldId id="447" r:id="rId37"/>
    <p:sldId id="451" r:id="rId38"/>
    <p:sldId id="485" r:id="rId39"/>
    <p:sldId id="486" r:id="rId40"/>
    <p:sldId id="309" r:id="rId41"/>
    <p:sldId id="489" r:id="rId42"/>
    <p:sldId id="321" r:id="rId43"/>
    <p:sldId id="452" r:id="rId44"/>
    <p:sldId id="453" r:id="rId45"/>
    <p:sldId id="454" r:id="rId46"/>
    <p:sldId id="455" r:id="rId47"/>
    <p:sldId id="473" r:id="rId48"/>
    <p:sldId id="324" r:id="rId49"/>
    <p:sldId id="484" r:id="rId50"/>
    <p:sldId id="326" r:id="rId51"/>
    <p:sldId id="422" r:id="rId52"/>
    <p:sldId id="317" r:id="rId53"/>
    <p:sldId id="330" r:id="rId54"/>
    <p:sldId id="423" r:id="rId55"/>
    <p:sldId id="331" r:id="rId56"/>
    <p:sldId id="424" r:id="rId57"/>
    <p:sldId id="472" r:id="rId58"/>
    <p:sldId id="456" r:id="rId59"/>
    <p:sldId id="458" r:id="rId60"/>
    <p:sldId id="460" r:id="rId61"/>
    <p:sldId id="459" r:id="rId62"/>
    <p:sldId id="461" r:id="rId63"/>
    <p:sldId id="464" r:id="rId64"/>
    <p:sldId id="471" r:id="rId65"/>
    <p:sldId id="463" r:id="rId66"/>
    <p:sldId id="439" r:id="rId67"/>
    <p:sldId id="426" r:id="rId68"/>
    <p:sldId id="428" r:id="rId69"/>
    <p:sldId id="427" r:id="rId70"/>
    <p:sldId id="429" r:id="rId71"/>
    <p:sldId id="430" r:id="rId72"/>
    <p:sldId id="425" r:id="rId73"/>
    <p:sldId id="431" r:id="rId74"/>
    <p:sldId id="465" r:id="rId75"/>
    <p:sldId id="466" r:id="rId76"/>
    <p:sldId id="467" r:id="rId77"/>
    <p:sldId id="468" r:id="rId78"/>
    <p:sldId id="469" r:id="rId79"/>
    <p:sldId id="470" r:id="rId80"/>
  </p:sldIdLst>
  <p:sldSz cx="9906000" cy="6858000" type="A4"/>
  <p:notesSz cx="6797675" cy="9928225"/>
  <p:defaultTextStyle>
    <a:defPPr>
      <a:defRPr lang="es-ES"/>
    </a:defPPr>
    <a:lvl1pPr algn="l"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extLst>
    <p:ext uri="{EFAFB233-063F-42B5-8137-9DF3F51BA10A}">
      <p15:sldGuideLst xmlns:p15="http://schemas.microsoft.com/office/powerpoint/2012/main">
        <p15:guide id="1" orient="horz" pos="2183" userDrawn="1">
          <p15:clr>
            <a:srgbClr val="A4A3A4"/>
          </p15:clr>
        </p15:guide>
        <p15:guide id="2" pos="28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489"/>
    <a:srgbClr val="ECC6E6"/>
    <a:srgbClr val="FFFF00"/>
    <a:srgbClr val="FF9911"/>
    <a:srgbClr val="FFB757"/>
    <a:srgbClr val="FFFFFF"/>
    <a:srgbClr val="FACBA4"/>
    <a:srgbClr val="3E97F8"/>
    <a:srgbClr val="0656AE"/>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autoAdjust="0"/>
    <p:restoredTop sz="77641" autoAdjust="0"/>
  </p:normalViewPr>
  <p:slideViewPr>
    <p:cSldViewPr snapToGrid="0">
      <p:cViewPr varScale="1">
        <p:scale>
          <a:sx n="69" d="100"/>
          <a:sy n="69" d="100"/>
        </p:scale>
        <p:origin x="1939" y="82"/>
      </p:cViewPr>
      <p:guideLst>
        <p:guide orient="horz" pos="2183"/>
        <p:guide pos="2848"/>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3" name="2 Marcador de fecha"/>
          <p:cNvSpPr>
            <a:spLocks noGrp="1"/>
          </p:cNvSpPr>
          <p:nvPr>
            <p:ph type="dt" sz="quarter"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a:defRPr sz="1200">
                <a:latin typeface="Arial" charset="0"/>
                <a:cs typeface="+mn-cs"/>
              </a:defRPr>
            </a:lvl1pPr>
          </a:lstStyle>
          <a:p>
            <a:pPr>
              <a:defRPr/>
            </a:pPr>
            <a:fld id="{8B776130-B63C-48F8-AF2B-3500AA0F05BC}" type="datetime1">
              <a:rPr lang="es-ES"/>
              <a:pPr>
                <a:defRPr/>
              </a:pPr>
              <a:t>27/11/2023</a:t>
            </a:fld>
            <a:endParaRPr lang="es-ES"/>
          </a:p>
        </p:txBody>
      </p:sp>
      <p:sp>
        <p:nvSpPr>
          <p:cNvPr id="4" name="3 Marcador de pie de página"/>
          <p:cNvSpPr>
            <a:spLocks noGrp="1"/>
          </p:cNvSpPr>
          <p:nvPr>
            <p:ph type="ftr" sz="quarter" idx="2"/>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5" name="4 Marcador de número de diapositiva"/>
          <p:cNvSpPr>
            <a:spLocks noGrp="1"/>
          </p:cNvSpPr>
          <p:nvPr>
            <p:ph type="sldNum" sz="quarter" idx="3"/>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a:defRPr sz="1200">
                <a:latin typeface="Arial" charset="0"/>
                <a:cs typeface="+mn-cs"/>
              </a:defRPr>
            </a:lvl1pPr>
          </a:lstStyle>
          <a:p>
            <a:pPr>
              <a:defRPr/>
            </a:pPr>
            <a:fld id="{39EC04EC-DA29-4DBC-9C13-38D329E2AA4A}" type="slidenum">
              <a:rPr lang="es-ES"/>
              <a:pPr>
                <a:defRPr/>
              </a:pPr>
              <a:t>‹Nº›</a:t>
            </a:fld>
            <a:endParaRPr lang="es-ES"/>
          </a:p>
        </p:txBody>
      </p:sp>
    </p:spTree>
    <p:extLst>
      <p:ext uri="{BB962C8B-B14F-4D97-AF65-F5344CB8AC3E}">
        <p14:creationId xmlns:p14="http://schemas.microsoft.com/office/powerpoint/2010/main" val="123559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899" name="Rectangle 3"/>
          <p:cNvSpPr>
            <a:spLocks noGrp="1" noChangeArrowheads="1"/>
          </p:cNvSpPr>
          <p:nvPr>
            <p:ph type="dt"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eaLnBrk="0" hangingPunct="0">
              <a:defRPr sz="1200">
                <a:latin typeface="Arial" charset="0"/>
                <a:cs typeface="+mn-cs"/>
              </a:defRPr>
            </a:lvl1pPr>
          </a:lstStyle>
          <a:p>
            <a:pPr>
              <a:defRPr/>
            </a:pPr>
            <a:fld id="{8EFB0F96-3DD7-4FFE-9F50-051CCC474F10}" type="datetime1">
              <a:rPr lang="ca-ES"/>
              <a:pPr>
                <a:defRPr/>
              </a:pPr>
              <a:t>27/11/2023</a:t>
            </a:fld>
            <a:endParaRPr lang="ca-ES"/>
          </a:p>
        </p:txBody>
      </p:sp>
      <p:sp>
        <p:nvSpPr>
          <p:cNvPr id="17412" name="Rectangle 4"/>
          <p:cNvSpPr>
            <a:spLocks noGrp="1" noRot="1" noChangeAspect="1" noChangeArrowheads="1" noTextEdit="1"/>
          </p:cNvSpPr>
          <p:nvPr>
            <p:ph type="sldImg" idx="2"/>
          </p:nvPr>
        </p:nvSpPr>
        <p:spPr bwMode="auto">
          <a:xfrm>
            <a:off x="709613" y="744538"/>
            <a:ext cx="5376862" cy="3722687"/>
          </a:xfrm>
          <a:prstGeom prst="rect">
            <a:avLst/>
          </a:prstGeom>
          <a:noFill/>
          <a:ln w="9525">
            <a:solidFill>
              <a:srgbClr val="000000"/>
            </a:solidFill>
            <a:miter lim="800000"/>
            <a:headEnd/>
            <a:tailEnd/>
          </a:ln>
        </p:spPr>
      </p:sp>
      <p:sp>
        <p:nvSpPr>
          <p:cNvPr id="80901" name="Rectangle 5"/>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p>
            <a:pPr lvl="0"/>
            <a:r>
              <a:rPr lang="ca-ES" noProof="0"/>
              <a:t>Haga clic para modificar el estilo de texto del patrón</a:t>
            </a:r>
          </a:p>
          <a:p>
            <a:pPr lvl="1"/>
            <a:r>
              <a:rPr lang="ca-ES" noProof="0"/>
              <a:t>Segundo nivel</a:t>
            </a:r>
          </a:p>
          <a:p>
            <a:pPr lvl="2"/>
            <a:r>
              <a:rPr lang="ca-ES" noProof="0"/>
              <a:t>Tercer nivel</a:t>
            </a:r>
          </a:p>
          <a:p>
            <a:pPr lvl="3"/>
            <a:r>
              <a:rPr lang="ca-ES" noProof="0"/>
              <a:t>Cuarto nivel</a:t>
            </a:r>
          </a:p>
          <a:p>
            <a:pPr lvl="4"/>
            <a:r>
              <a:rPr lang="ca-ES" noProof="0"/>
              <a:t>Quinto nivel</a:t>
            </a:r>
          </a:p>
        </p:txBody>
      </p:sp>
      <p:sp>
        <p:nvSpPr>
          <p:cNvPr id="80902"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903"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eaLnBrk="0" hangingPunct="0">
              <a:defRPr sz="1200">
                <a:latin typeface="Arial" charset="0"/>
                <a:cs typeface="+mn-cs"/>
              </a:defRPr>
            </a:lvl1pPr>
          </a:lstStyle>
          <a:p>
            <a:pPr>
              <a:defRPr/>
            </a:pPr>
            <a:fld id="{47623C31-BEF5-4952-A931-53BD9F353CC8}" type="slidenum">
              <a:rPr lang="ca-ES"/>
              <a:pPr>
                <a:defRPr/>
              </a:pPr>
              <a:t>‹Nº›</a:t>
            </a:fld>
            <a:endParaRPr lang="ca-ES"/>
          </a:p>
        </p:txBody>
      </p:sp>
    </p:spTree>
    <p:extLst>
      <p:ext uri="{BB962C8B-B14F-4D97-AF65-F5344CB8AC3E}">
        <p14:creationId xmlns:p14="http://schemas.microsoft.com/office/powerpoint/2010/main" val="9994358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2pPr>
    <a:lvl3pPr marL="9144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3pPr>
    <a:lvl4pPr marL="13716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4pPr>
    <a:lvl5pPr marL="18288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RNA-Seq#cite_note-wang2009-3" TargetMode="External"/><Relationship Id="rId13" Type="http://schemas.openxmlformats.org/officeDocument/2006/relationships/hyperlink" Target="https://en.wikipedia.org/wiki/RNA-Seq#cite_note-maher2009-4" TargetMode="External"/><Relationship Id="rId3" Type="http://schemas.openxmlformats.org/officeDocument/2006/relationships/hyperlink" Target="https://en.wikipedia.org/wiki/DNA_sequencing" TargetMode="External"/><Relationship Id="rId7" Type="http://schemas.openxmlformats.org/officeDocument/2006/relationships/hyperlink" Target="https://en.wikipedia.org/wiki/RNA-Seq#cite_note-2" TargetMode="External"/><Relationship Id="rId12" Type="http://schemas.openxmlformats.org/officeDocument/2006/relationships/hyperlink" Target="https://en.wikipedia.org/wiki/Single_nucleotide_polymorphism" TargetMode="External"/><Relationship Id="rId2" Type="http://schemas.openxmlformats.org/officeDocument/2006/relationships/slide" Target="../slides/slide8.xml"/><Relationship Id="rId16" Type="http://schemas.openxmlformats.org/officeDocument/2006/relationships/hyperlink" Target="https://en.wikipedia.org/wiki/Ribosome_profiling" TargetMode="External"/><Relationship Id="rId1" Type="http://schemas.openxmlformats.org/officeDocument/2006/relationships/notesMaster" Target="../notesMasters/notesMaster1.xml"/><Relationship Id="rId6" Type="http://schemas.openxmlformats.org/officeDocument/2006/relationships/hyperlink" Target="https://en.wikipedia.org/wiki/Transcriptome" TargetMode="External"/><Relationship Id="rId11" Type="http://schemas.openxmlformats.org/officeDocument/2006/relationships/hyperlink" Target="https://en.wikipedia.org/wiki/Gene_fusion" TargetMode="External"/><Relationship Id="rId5" Type="http://schemas.openxmlformats.org/officeDocument/2006/relationships/hyperlink" Target="https://en.wikipedia.org/wiki/RNA" TargetMode="External"/><Relationship Id="rId15" Type="http://schemas.openxmlformats.org/officeDocument/2006/relationships/hyperlink" Target="https://en.wikipedia.org/wiki/TRNA" TargetMode="External"/><Relationship Id="rId10" Type="http://schemas.openxmlformats.org/officeDocument/2006/relationships/hyperlink" Target="https://en.wikipedia.org/wiki/Post-transcriptional_modification" TargetMode="External"/><Relationship Id="rId4" Type="http://schemas.openxmlformats.org/officeDocument/2006/relationships/hyperlink" Target="https://en.wikipedia.org/wiki/Next-generation_sequencing" TargetMode="External"/><Relationship Id="rId9" Type="http://schemas.openxmlformats.org/officeDocument/2006/relationships/hyperlink" Target="https://en.wikipedia.org/wiki/Alternative_splicing" TargetMode="External"/><Relationship Id="rId14" Type="http://schemas.openxmlformats.org/officeDocument/2006/relationships/hyperlink" Target="https://en.wikipedia.org/wiki/MiRNA"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RNA-Seq#cite_note-wang2009-3" TargetMode="External"/><Relationship Id="rId13" Type="http://schemas.openxmlformats.org/officeDocument/2006/relationships/hyperlink" Target="https://en.wikipedia.org/wiki/RNA-Seq#cite_note-maher2009-4" TargetMode="External"/><Relationship Id="rId3" Type="http://schemas.openxmlformats.org/officeDocument/2006/relationships/hyperlink" Target="https://en.wikipedia.org/wiki/DNA_sequencing" TargetMode="External"/><Relationship Id="rId7" Type="http://schemas.openxmlformats.org/officeDocument/2006/relationships/hyperlink" Target="https://en.wikipedia.org/wiki/RNA-Seq#cite_note-2" TargetMode="External"/><Relationship Id="rId12" Type="http://schemas.openxmlformats.org/officeDocument/2006/relationships/hyperlink" Target="https://en.wikipedia.org/wiki/Single_nucleotide_polymorphism" TargetMode="External"/><Relationship Id="rId2" Type="http://schemas.openxmlformats.org/officeDocument/2006/relationships/slide" Target="../slides/slide9.xml"/><Relationship Id="rId16" Type="http://schemas.openxmlformats.org/officeDocument/2006/relationships/hyperlink" Target="https://en.wikipedia.org/wiki/Ribosome_profiling" TargetMode="External"/><Relationship Id="rId1" Type="http://schemas.openxmlformats.org/officeDocument/2006/relationships/notesMaster" Target="../notesMasters/notesMaster1.xml"/><Relationship Id="rId6" Type="http://schemas.openxmlformats.org/officeDocument/2006/relationships/hyperlink" Target="https://en.wikipedia.org/wiki/Transcriptome" TargetMode="External"/><Relationship Id="rId11" Type="http://schemas.openxmlformats.org/officeDocument/2006/relationships/hyperlink" Target="https://en.wikipedia.org/wiki/Gene_fusion" TargetMode="External"/><Relationship Id="rId5" Type="http://schemas.openxmlformats.org/officeDocument/2006/relationships/hyperlink" Target="https://en.wikipedia.org/wiki/RNA" TargetMode="External"/><Relationship Id="rId15" Type="http://schemas.openxmlformats.org/officeDocument/2006/relationships/hyperlink" Target="https://en.wikipedia.org/wiki/TRNA" TargetMode="External"/><Relationship Id="rId10" Type="http://schemas.openxmlformats.org/officeDocument/2006/relationships/hyperlink" Target="https://en.wikipedia.org/wiki/Post-transcriptional_modification" TargetMode="External"/><Relationship Id="rId4" Type="http://schemas.openxmlformats.org/officeDocument/2006/relationships/hyperlink" Target="https://en.wikipedia.org/wiki/Next-generation_sequencing" TargetMode="External"/><Relationship Id="rId9" Type="http://schemas.openxmlformats.org/officeDocument/2006/relationships/hyperlink" Target="https://en.wikipedia.org/wiki/Alternative_splicing" TargetMode="External"/><Relationship Id="rId14" Type="http://schemas.openxmlformats.org/officeDocument/2006/relationships/hyperlink" Target="https://en.wikipedia.org/wiki/MiRNA"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s.wikipedia.org/wiki/Estad%C3%ADstica"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en.wikipedia.org/wiki/Proteomics" TargetMode="External"/><Relationship Id="rId3" Type="http://schemas.openxmlformats.org/officeDocument/2006/relationships/hyperlink" Target="https://en.wikipedia.org/wiki/Scatter-plot" TargetMode="External"/><Relationship Id="rId7" Type="http://schemas.openxmlformats.org/officeDocument/2006/relationships/hyperlink" Target="https://en.wikipedia.org/wiki/Genomics" TargetMode="External"/><Relationship Id="rId12" Type="http://schemas.openxmlformats.org/officeDocument/2006/relationships/hyperlink" Target="https://en.wikipedia.org/wiki/Statistical_significance"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en.wikipedia.org/wiki/List_of_omics_topics_in_biology" TargetMode="External"/><Relationship Id="rId11" Type="http://schemas.openxmlformats.org/officeDocument/2006/relationships/hyperlink" Target="https://en.wikipedia.org/wiki/ANOVA" TargetMode="External"/><Relationship Id="rId5" Type="http://schemas.openxmlformats.org/officeDocument/2006/relationships/hyperlink" Target="https://en.wikipedia.org/wiki/Fold_change" TargetMode="External"/><Relationship Id="rId10" Type="http://schemas.openxmlformats.org/officeDocument/2006/relationships/hyperlink" Target="https://en.wikipedia.org/wiki/P_value" TargetMode="External"/><Relationship Id="rId4" Type="http://schemas.openxmlformats.org/officeDocument/2006/relationships/hyperlink" Target="https://en.wikipedia.org/wiki/Volcano_plot_(statistics)#cite_note-pmid12702200-1" TargetMode="External"/><Relationship Id="rId9" Type="http://schemas.openxmlformats.org/officeDocument/2006/relationships/hyperlink" Target="https://en.wikipedia.org/wiki/Metabolomics"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s.wikipedia.org/wiki/Cuartiles"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es.wikipedia.org/wiki/Valor_at%C3%ADpico" TargetMode="External"/><Relationship Id="rId5" Type="http://schemas.openxmlformats.org/officeDocument/2006/relationships/hyperlink" Target="https://es.wikipedia.org/wiki/Diagrama_de_caja#cite_note-1" TargetMode="External"/><Relationship Id="rId4" Type="http://schemas.openxmlformats.org/officeDocument/2006/relationships/hyperlink" Target="https://es.wikipedia.org/wiki/Mediana"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RNA-Seq#cite_note-wang2009-3" TargetMode="External"/><Relationship Id="rId13" Type="http://schemas.openxmlformats.org/officeDocument/2006/relationships/hyperlink" Target="https://en.wikipedia.org/wiki/RNA-Seq#cite_note-maher2009-4" TargetMode="External"/><Relationship Id="rId3" Type="http://schemas.openxmlformats.org/officeDocument/2006/relationships/hyperlink" Target="https://en.wikipedia.org/wiki/DNA_sequencing" TargetMode="External"/><Relationship Id="rId7" Type="http://schemas.openxmlformats.org/officeDocument/2006/relationships/hyperlink" Target="https://en.wikipedia.org/wiki/RNA-Seq#cite_note-2" TargetMode="External"/><Relationship Id="rId12" Type="http://schemas.openxmlformats.org/officeDocument/2006/relationships/hyperlink" Target="https://en.wikipedia.org/wiki/Single_nucleotide_polymorphism" TargetMode="External"/><Relationship Id="rId2" Type="http://schemas.openxmlformats.org/officeDocument/2006/relationships/slide" Target="../slides/slide12.xml"/><Relationship Id="rId16" Type="http://schemas.openxmlformats.org/officeDocument/2006/relationships/hyperlink" Target="https://en.wikipedia.org/wiki/Ribosome_profiling" TargetMode="External"/><Relationship Id="rId1" Type="http://schemas.openxmlformats.org/officeDocument/2006/relationships/notesMaster" Target="../notesMasters/notesMaster1.xml"/><Relationship Id="rId6" Type="http://schemas.openxmlformats.org/officeDocument/2006/relationships/hyperlink" Target="https://en.wikipedia.org/wiki/Transcriptome" TargetMode="External"/><Relationship Id="rId11" Type="http://schemas.openxmlformats.org/officeDocument/2006/relationships/hyperlink" Target="https://en.wikipedia.org/wiki/Gene_fusion" TargetMode="External"/><Relationship Id="rId5" Type="http://schemas.openxmlformats.org/officeDocument/2006/relationships/hyperlink" Target="https://en.wikipedia.org/wiki/RNA" TargetMode="External"/><Relationship Id="rId15" Type="http://schemas.openxmlformats.org/officeDocument/2006/relationships/hyperlink" Target="https://en.wikipedia.org/wiki/TRNA" TargetMode="External"/><Relationship Id="rId10" Type="http://schemas.openxmlformats.org/officeDocument/2006/relationships/hyperlink" Target="https://en.wikipedia.org/wiki/Post-transcriptional_modification" TargetMode="External"/><Relationship Id="rId4" Type="http://schemas.openxmlformats.org/officeDocument/2006/relationships/hyperlink" Target="https://en.wikipedia.org/wiki/Next-generation_sequencing" TargetMode="External"/><Relationship Id="rId9" Type="http://schemas.openxmlformats.org/officeDocument/2006/relationships/hyperlink" Target="https://en.wikipedia.org/wiki/Alternative_splicing" TargetMode="External"/><Relationship Id="rId14" Type="http://schemas.openxmlformats.org/officeDocument/2006/relationships/hyperlink" Target="https://en.wikipedia.org/wiki/MiRN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a:t>
            </a:fld>
            <a:endParaRPr lang="es-ES"/>
          </a:p>
        </p:txBody>
      </p:sp>
    </p:spTree>
    <p:extLst>
      <p:ext uri="{BB962C8B-B14F-4D97-AF65-F5344CB8AC3E}">
        <p14:creationId xmlns:p14="http://schemas.microsoft.com/office/powerpoint/2010/main" val="1169624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14</a:t>
            </a:fld>
            <a:endParaRPr lang="es-ES"/>
          </a:p>
        </p:txBody>
      </p:sp>
    </p:spTree>
    <p:extLst>
      <p:ext uri="{BB962C8B-B14F-4D97-AF65-F5344CB8AC3E}">
        <p14:creationId xmlns:p14="http://schemas.microsoft.com/office/powerpoint/2010/main" val="3740185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15</a:t>
            </a:fld>
            <a:endParaRPr lang="es-ES"/>
          </a:p>
        </p:txBody>
      </p:sp>
    </p:spTree>
    <p:extLst>
      <p:ext uri="{BB962C8B-B14F-4D97-AF65-F5344CB8AC3E}">
        <p14:creationId xmlns:p14="http://schemas.microsoft.com/office/powerpoint/2010/main" val="228211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17</a:t>
            </a:fld>
            <a:endParaRPr lang="es-ES"/>
          </a:p>
        </p:txBody>
      </p:sp>
    </p:spTree>
    <p:extLst>
      <p:ext uri="{BB962C8B-B14F-4D97-AF65-F5344CB8AC3E}">
        <p14:creationId xmlns:p14="http://schemas.microsoft.com/office/powerpoint/2010/main" val="2612953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19</a:t>
            </a:fld>
            <a:endParaRPr lang="es-ES"/>
          </a:p>
        </p:txBody>
      </p:sp>
    </p:spTree>
    <p:extLst>
      <p:ext uri="{BB962C8B-B14F-4D97-AF65-F5344CB8AC3E}">
        <p14:creationId xmlns:p14="http://schemas.microsoft.com/office/powerpoint/2010/main" val="155068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20</a:t>
            </a:fld>
            <a:endParaRPr lang="es-ES"/>
          </a:p>
        </p:txBody>
      </p:sp>
    </p:spTree>
    <p:extLst>
      <p:ext uri="{BB962C8B-B14F-4D97-AF65-F5344CB8AC3E}">
        <p14:creationId xmlns:p14="http://schemas.microsoft.com/office/powerpoint/2010/main" val="2385791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21</a:t>
            </a:fld>
            <a:endParaRPr lang="es-ES"/>
          </a:p>
        </p:txBody>
      </p:sp>
    </p:spTree>
    <p:extLst>
      <p:ext uri="{BB962C8B-B14F-4D97-AF65-F5344CB8AC3E}">
        <p14:creationId xmlns:p14="http://schemas.microsoft.com/office/powerpoint/2010/main" val="2220681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22</a:t>
            </a:fld>
            <a:endParaRPr lang="es-ES"/>
          </a:p>
        </p:txBody>
      </p:sp>
    </p:spTree>
    <p:extLst>
      <p:ext uri="{BB962C8B-B14F-4D97-AF65-F5344CB8AC3E}">
        <p14:creationId xmlns:p14="http://schemas.microsoft.com/office/powerpoint/2010/main" val="1454968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23</a:t>
            </a:fld>
            <a:endParaRPr lang="es-ES"/>
          </a:p>
        </p:txBody>
      </p:sp>
    </p:spTree>
    <p:extLst>
      <p:ext uri="{BB962C8B-B14F-4D97-AF65-F5344CB8AC3E}">
        <p14:creationId xmlns:p14="http://schemas.microsoft.com/office/powerpoint/2010/main" val="1020794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24</a:t>
            </a:fld>
            <a:endParaRPr lang="es-ES"/>
          </a:p>
        </p:txBody>
      </p:sp>
    </p:spTree>
    <p:extLst>
      <p:ext uri="{BB962C8B-B14F-4D97-AF65-F5344CB8AC3E}">
        <p14:creationId xmlns:p14="http://schemas.microsoft.com/office/powerpoint/2010/main" val="46776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26</a:t>
            </a:fld>
            <a:endParaRPr lang="es-ES"/>
          </a:p>
        </p:txBody>
      </p:sp>
    </p:spTree>
    <p:extLst>
      <p:ext uri="{BB962C8B-B14F-4D97-AF65-F5344CB8AC3E}">
        <p14:creationId xmlns:p14="http://schemas.microsoft.com/office/powerpoint/2010/main" val="2994216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a:t>
            </a:fld>
            <a:endParaRPr lang="es-ES"/>
          </a:p>
        </p:txBody>
      </p:sp>
    </p:spTree>
    <p:extLst>
      <p:ext uri="{BB962C8B-B14F-4D97-AF65-F5344CB8AC3E}">
        <p14:creationId xmlns:p14="http://schemas.microsoft.com/office/powerpoint/2010/main" val="2568587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27</a:t>
            </a:fld>
            <a:endParaRPr lang="es-ES"/>
          </a:p>
        </p:txBody>
      </p:sp>
    </p:spTree>
    <p:extLst>
      <p:ext uri="{BB962C8B-B14F-4D97-AF65-F5344CB8AC3E}">
        <p14:creationId xmlns:p14="http://schemas.microsoft.com/office/powerpoint/2010/main" val="2867097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28</a:t>
            </a:fld>
            <a:endParaRPr lang="es-ES"/>
          </a:p>
        </p:txBody>
      </p:sp>
    </p:spTree>
    <p:extLst>
      <p:ext uri="{BB962C8B-B14F-4D97-AF65-F5344CB8AC3E}">
        <p14:creationId xmlns:p14="http://schemas.microsoft.com/office/powerpoint/2010/main" val="4077685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29</a:t>
            </a:fld>
            <a:endParaRPr lang="es-ES"/>
          </a:p>
        </p:txBody>
      </p:sp>
    </p:spTree>
    <p:extLst>
      <p:ext uri="{BB962C8B-B14F-4D97-AF65-F5344CB8AC3E}">
        <p14:creationId xmlns:p14="http://schemas.microsoft.com/office/powerpoint/2010/main" val="236205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30</a:t>
            </a:fld>
            <a:endParaRPr lang="es-ES"/>
          </a:p>
        </p:txBody>
      </p:sp>
    </p:spTree>
    <p:extLst>
      <p:ext uri="{BB962C8B-B14F-4D97-AF65-F5344CB8AC3E}">
        <p14:creationId xmlns:p14="http://schemas.microsoft.com/office/powerpoint/2010/main" val="2222310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32</a:t>
            </a:fld>
            <a:endParaRPr lang="es-ES"/>
          </a:p>
        </p:txBody>
      </p:sp>
    </p:spTree>
    <p:extLst>
      <p:ext uri="{BB962C8B-B14F-4D97-AF65-F5344CB8AC3E}">
        <p14:creationId xmlns:p14="http://schemas.microsoft.com/office/powerpoint/2010/main" val="3657645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33</a:t>
            </a:fld>
            <a:endParaRPr lang="es-ES"/>
          </a:p>
        </p:txBody>
      </p:sp>
    </p:spTree>
    <p:extLst>
      <p:ext uri="{BB962C8B-B14F-4D97-AF65-F5344CB8AC3E}">
        <p14:creationId xmlns:p14="http://schemas.microsoft.com/office/powerpoint/2010/main" val="63848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34</a:t>
            </a:fld>
            <a:endParaRPr lang="es-ES"/>
          </a:p>
        </p:txBody>
      </p:sp>
    </p:spTree>
    <p:extLst>
      <p:ext uri="{BB962C8B-B14F-4D97-AF65-F5344CB8AC3E}">
        <p14:creationId xmlns:p14="http://schemas.microsoft.com/office/powerpoint/2010/main" val="1604377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35</a:t>
            </a:fld>
            <a:endParaRPr lang="es-ES"/>
          </a:p>
        </p:txBody>
      </p:sp>
    </p:spTree>
    <p:extLst>
      <p:ext uri="{BB962C8B-B14F-4D97-AF65-F5344CB8AC3E}">
        <p14:creationId xmlns:p14="http://schemas.microsoft.com/office/powerpoint/2010/main" val="796405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36</a:t>
            </a:fld>
            <a:endParaRPr lang="es-ES"/>
          </a:p>
        </p:txBody>
      </p:sp>
    </p:spTree>
    <p:extLst>
      <p:ext uri="{BB962C8B-B14F-4D97-AF65-F5344CB8AC3E}">
        <p14:creationId xmlns:p14="http://schemas.microsoft.com/office/powerpoint/2010/main" val="3385022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37</a:t>
            </a:fld>
            <a:endParaRPr lang="es-ES"/>
          </a:p>
        </p:txBody>
      </p:sp>
    </p:spTree>
    <p:extLst>
      <p:ext uri="{BB962C8B-B14F-4D97-AF65-F5344CB8AC3E}">
        <p14:creationId xmlns:p14="http://schemas.microsoft.com/office/powerpoint/2010/main" val="3897387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a:t>
            </a:fld>
            <a:endParaRPr lang="es-ES"/>
          </a:p>
        </p:txBody>
      </p:sp>
    </p:spTree>
    <p:extLst>
      <p:ext uri="{BB962C8B-B14F-4D97-AF65-F5344CB8AC3E}">
        <p14:creationId xmlns:p14="http://schemas.microsoft.com/office/powerpoint/2010/main" val="265416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38</a:t>
            </a:fld>
            <a:endParaRPr lang="es-ES"/>
          </a:p>
        </p:txBody>
      </p:sp>
    </p:spTree>
    <p:extLst>
      <p:ext uri="{BB962C8B-B14F-4D97-AF65-F5344CB8AC3E}">
        <p14:creationId xmlns:p14="http://schemas.microsoft.com/office/powerpoint/2010/main" val="720623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39</a:t>
            </a:fld>
            <a:endParaRPr lang="es-ES"/>
          </a:p>
        </p:txBody>
      </p:sp>
    </p:spTree>
    <p:extLst>
      <p:ext uri="{BB962C8B-B14F-4D97-AF65-F5344CB8AC3E}">
        <p14:creationId xmlns:p14="http://schemas.microsoft.com/office/powerpoint/2010/main" val="1653691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40</a:t>
            </a:fld>
            <a:endParaRPr lang="es-ES"/>
          </a:p>
        </p:txBody>
      </p:sp>
    </p:spTree>
    <p:extLst>
      <p:ext uri="{BB962C8B-B14F-4D97-AF65-F5344CB8AC3E}">
        <p14:creationId xmlns:p14="http://schemas.microsoft.com/office/powerpoint/2010/main" val="3599415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41</a:t>
            </a:fld>
            <a:endParaRPr lang="es-ES"/>
          </a:p>
        </p:txBody>
      </p:sp>
    </p:spTree>
    <p:extLst>
      <p:ext uri="{BB962C8B-B14F-4D97-AF65-F5344CB8AC3E}">
        <p14:creationId xmlns:p14="http://schemas.microsoft.com/office/powerpoint/2010/main" val="1640270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42</a:t>
            </a:fld>
            <a:endParaRPr lang="es-ES"/>
          </a:p>
        </p:txBody>
      </p:sp>
    </p:spTree>
    <p:extLst>
      <p:ext uri="{BB962C8B-B14F-4D97-AF65-F5344CB8AC3E}">
        <p14:creationId xmlns:p14="http://schemas.microsoft.com/office/powerpoint/2010/main" val="3856169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43</a:t>
            </a:fld>
            <a:endParaRPr lang="es-ES"/>
          </a:p>
        </p:txBody>
      </p:sp>
    </p:spTree>
    <p:extLst>
      <p:ext uri="{BB962C8B-B14F-4D97-AF65-F5344CB8AC3E}">
        <p14:creationId xmlns:p14="http://schemas.microsoft.com/office/powerpoint/2010/main" val="3617913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44</a:t>
            </a:fld>
            <a:endParaRPr lang="es-ES"/>
          </a:p>
        </p:txBody>
      </p:sp>
    </p:spTree>
    <p:extLst>
      <p:ext uri="{BB962C8B-B14F-4D97-AF65-F5344CB8AC3E}">
        <p14:creationId xmlns:p14="http://schemas.microsoft.com/office/powerpoint/2010/main" val="1517946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46</a:t>
            </a:fld>
            <a:endParaRPr lang="es-ES"/>
          </a:p>
        </p:txBody>
      </p:sp>
    </p:spTree>
    <p:extLst>
      <p:ext uri="{BB962C8B-B14F-4D97-AF65-F5344CB8AC3E}">
        <p14:creationId xmlns:p14="http://schemas.microsoft.com/office/powerpoint/2010/main" val="9573867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47</a:t>
            </a:fld>
            <a:endParaRPr lang="es-ES"/>
          </a:p>
        </p:txBody>
      </p:sp>
    </p:spTree>
    <p:extLst>
      <p:ext uri="{BB962C8B-B14F-4D97-AF65-F5344CB8AC3E}">
        <p14:creationId xmlns:p14="http://schemas.microsoft.com/office/powerpoint/2010/main" val="16679551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48</a:t>
            </a:fld>
            <a:endParaRPr lang="es-ES"/>
          </a:p>
        </p:txBody>
      </p:sp>
    </p:spTree>
    <p:extLst>
      <p:ext uri="{BB962C8B-B14F-4D97-AF65-F5344CB8AC3E}">
        <p14:creationId xmlns:p14="http://schemas.microsoft.com/office/powerpoint/2010/main" val="296880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sz="1200" b="1" i="0" kern="1200" dirty="0" smtClean="0">
                <a:solidFill>
                  <a:schemeClr val="tx1"/>
                </a:solidFill>
                <a:effectLst/>
                <a:latin typeface="Calibri" charset="0"/>
                <a:ea typeface="ＭＳ Ｐゴシック" pitchFamily="34" charset="-128"/>
                <a:cs typeface="MS PGothic" pitchFamily="34" charset="-128"/>
              </a:rPr>
              <a:t>RNA-</a:t>
            </a:r>
            <a:r>
              <a:rPr lang="en-US" sz="1200" b="1"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(named as an abbreviation of </a:t>
            </a:r>
            <a:r>
              <a:rPr lang="en-US" sz="1200" b="1" i="0" kern="1200" dirty="0" smtClean="0">
                <a:solidFill>
                  <a:schemeClr val="tx1"/>
                </a:solidFill>
                <a:effectLst/>
                <a:latin typeface="Calibri" charset="0"/>
                <a:ea typeface="ＭＳ Ｐゴシック" pitchFamily="34" charset="-128"/>
                <a:cs typeface="MS PGothic" pitchFamily="34" charset="-128"/>
              </a:rPr>
              <a:t>RNA sequencing</a:t>
            </a:r>
            <a:r>
              <a:rPr lang="en-US" sz="1200" b="0" i="0" kern="1200" dirty="0" smtClean="0">
                <a:solidFill>
                  <a:schemeClr val="tx1"/>
                </a:solidFill>
                <a:effectLst/>
                <a:latin typeface="Calibri" charset="0"/>
                <a:ea typeface="ＭＳ Ｐゴシック" pitchFamily="34" charset="-128"/>
                <a:cs typeface="MS PGothic" pitchFamily="34" charset="-128"/>
              </a:rPr>
              <a:t>) is a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3" tooltip="DNA sequencing"/>
              </a:rPr>
              <a:t>sequencing</a:t>
            </a:r>
            <a:r>
              <a:rPr lang="en-US" sz="1200" b="0" i="0" kern="1200" dirty="0" smtClean="0">
                <a:solidFill>
                  <a:schemeClr val="tx1"/>
                </a:solidFill>
                <a:effectLst/>
                <a:latin typeface="Calibri" charset="0"/>
                <a:ea typeface="ＭＳ Ｐゴシック" pitchFamily="34" charset="-128"/>
                <a:cs typeface="MS PGothic" pitchFamily="34" charset="-128"/>
              </a:rPr>
              <a:t> technique which uses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4" tooltip="Next-generation sequencing"/>
              </a:rPr>
              <a:t>next-generation sequencing</a:t>
            </a:r>
            <a:r>
              <a:rPr lang="en-US" sz="1200" b="0" i="0" kern="1200" dirty="0" smtClean="0">
                <a:solidFill>
                  <a:schemeClr val="tx1"/>
                </a:solidFill>
                <a:effectLst/>
                <a:latin typeface="Calibri" charset="0"/>
                <a:ea typeface="ＭＳ Ｐゴシック" pitchFamily="34" charset="-128"/>
                <a:cs typeface="MS PGothic" pitchFamily="34" charset="-128"/>
              </a:rPr>
              <a:t> (NGS) to reveal the presence and quantity of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5" tooltip="RNA"/>
              </a:rPr>
              <a:t>RNA</a:t>
            </a:r>
            <a:r>
              <a:rPr lang="en-US" sz="1200" b="0" i="0" kern="1200" dirty="0" smtClean="0">
                <a:solidFill>
                  <a:schemeClr val="tx1"/>
                </a:solidFill>
                <a:effectLst/>
                <a:latin typeface="Calibri" charset="0"/>
                <a:ea typeface="ＭＳ Ｐゴシック" pitchFamily="34" charset="-128"/>
                <a:cs typeface="MS PGothic" pitchFamily="34" charset="-128"/>
              </a:rPr>
              <a:t> in a biological sample at a given moment, analyzing the continuously changing cellular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6" tooltip="Transcriptome"/>
              </a:rPr>
              <a:t>transcriptome</a:t>
            </a:r>
            <a:r>
              <a:rPr lang="en-US" sz="1200" b="0" i="0" kern="1200" dirty="0" smtClean="0">
                <a:solidFill>
                  <a:schemeClr val="tx1"/>
                </a:solidFill>
                <a:effectLst/>
                <a:latin typeface="Calibri" charset="0"/>
                <a:ea typeface="ＭＳ Ｐゴシック" pitchFamily="34" charset="-128"/>
                <a:cs typeface="MS PGothic" pitchFamily="34" charset="-128"/>
              </a:rPr>
              <a:t>.</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7"/>
              </a:rPr>
              <a:t>[2]</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8"/>
              </a:rPr>
              <a:t>[3]</a:t>
            </a:r>
            <a:endParaRPr lang="en-US" sz="1200" b="0" i="0" kern="1200" dirty="0" smtClean="0">
              <a:solidFill>
                <a:schemeClr val="tx1"/>
              </a:solidFill>
              <a:effectLst/>
              <a:latin typeface="Calibri" charset="0"/>
              <a:ea typeface="ＭＳ Ｐゴシック" pitchFamily="34" charset="-128"/>
              <a:cs typeface="MS PGothic" pitchFamily="34" charset="-128"/>
            </a:endParaRPr>
          </a:p>
          <a:p>
            <a:r>
              <a:rPr lang="en-US" sz="1200" b="0" i="0" kern="1200" dirty="0" smtClean="0">
                <a:solidFill>
                  <a:schemeClr val="tx1"/>
                </a:solidFill>
                <a:effectLst/>
                <a:latin typeface="Calibri" charset="0"/>
                <a:ea typeface="ＭＳ Ｐゴシック" pitchFamily="34" charset="-128"/>
                <a:cs typeface="MS PGothic" pitchFamily="34" charset="-128"/>
              </a:rPr>
              <a:t>Specifically,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facilitates the ability to look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9" tooltip="Alternative splicing"/>
              </a:rPr>
              <a:t>alternative gene spliced transcripts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0" tooltip="Post-transcriptional modification"/>
              </a:rPr>
              <a:t>post-transcriptional modifications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1" tooltip="Gene fusion"/>
              </a:rPr>
              <a:t>gene fusion</a:t>
            </a:r>
            <a:r>
              <a:rPr lang="en-US" sz="1200" b="0" i="0" kern="1200" dirty="0" smtClean="0">
                <a:solidFill>
                  <a:schemeClr val="tx1"/>
                </a:solidFill>
                <a:effectLst/>
                <a:latin typeface="Calibri" charset="0"/>
                <a:ea typeface="ＭＳ Ｐゴシック" pitchFamily="34" charset="-128"/>
                <a:cs typeface="MS PGothic" pitchFamily="34" charset="-128"/>
              </a:rPr>
              <a:t>, mutations/</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2" tooltip="Single nucleotide polymorphism"/>
              </a:rPr>
              <a:t>SNPs</a:t>
            </a:r>
            <a:r>
              <a:rPr lang="en-US" sz="1200" b="0" i="0" kern="1200" dirty="0" smtClean="0">
                <a:solidFill>
                  <a:schemeClr val="tx1"/>
                </a:solidFill>
                <a:effectLst/>
                <a:latin typeface="Calibri" charset="0"/>
                <a:ea typeface="ＭＳ Ｐゴシック" pitchFamily="34" charset="-128"/>
                <a:cs typeface="MS PGothic" pitchFamily="34" charset="-128"/>
              </a:rPr>
              <a:t> and changes in gene expression over time, or differences in gene expression in different groups or treatments.</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13"/>
              </a:rPr>
              <a:t>[4]</a:t>
            </a:r>
            <a:r>
              <a:rPr lang="en-US" sz="1200" b="0" i="0" kern="1200" dirty="0" smtClean="0">
                <a:solidFill>
                  <a:schemeClr val="tx1"/>
                </a:solidFill>
                <a:effectLst/>
                <a:latin typeface="Calibri" charset="0"/>
                <a:ea typeface="ＭＳ Ｐゴシック" pitchFamily="34" charset="-128"/>
                <a:cs typeface="MS PGothic" pitchFamily="34" charset="-128"/>
              </a:rPr>
              <a:t> In addition to mRNA transcripts,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can look at different populations of RNA to include total RNA, small RNA, such as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4" tooltip="MiRNA"/>
              </a:rPr>
              <a:t>miRNA</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err="1" smtClean="0">
                <a:solidFill>
                  <a:schemeClr val="tx1"/>
                </a:solidFill>
                <a:effectLst/>
                <a:latin typeface="Calibri" charset="0"/>
                <a:ea typeface="ＭＳ Ｐゴシック" pitchFamily="34" charset="-128"/>
                <a:cs typeface="MS PGothic" pitchFamily="34" charset="-128"/>
                <a:hlinkClick r:id="rId15" tooltip="TRNA"/>
              </a:rPr>
              <a:t>tRNA</a:t>
            </a:r>
            <a:r>
              <a:rPr lang="en-US" sz="1200" b="0" i="0" kern="1200" dirty="0" smtClean="0">
                <a:solidFill>
                  <a:schemeClr val="tx1"/>
                </a:solidFill>
                <a:effectLst/>
                <a:latin typeface="Calibri" charset="0"/>
                <a:ea typeface="ＭＳ Ｐゴシック" pitchFamily="34" charset="-128"/>
                <a:cs typeface="MS PGothic" pitchFamily="34" charset="-128"/>
              </a:rPr>
              <a:t>, and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6" tooltip="Ribosome profiling"/>
              </a:rPr>
              <a:t>ribosomal profiling</a:t>
            </a:r>
            <a:r>
              <a:rPr lang="en-US" sz="1200" b="0" i="0" kern="1200" dirty="0" smtClean="0">
                <a:solidFill>
                  <a:schemeClr val="tx1"/>
                </a:solidFill>
                <a:effectLst/>
                <a:latin typeface="Calibri" charset="0"/>
                <a:ea typeface="ＭＳ Ｐゴシック" pitchFamily="34" charset="-128"/>
                <a:cs typeface="MS PGothic" pitchFamily="34" charset="-128"/>
              </a:rPr>
              <a:t>.</a:t>
            </a:r>
          </a:p>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8</a:t>
            </a:fld>
            <a:endParaRPr lang="es-ES"/>
          </a:p>
        </p:txBody>
      </p:sp>
    </p:spTree>
    <p:extLst>
      <p:ext uri="{BB962C8B-B14F-4D97-AF65-F5344CB8AC3E}">
        <p14:creationId xmlns:p14="http://schemas.microsoft.com/office/powerpoint/2010/main" val="3230714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49</a:t>
            </a:fld>
            <a:endParaRPr lang="es-ES"/>
          </a:p>
        </p:txBody>
      </p:sp>
    </p:spTree>
    <p:extLst>
      <p:ext uri="{BB962C8B-B14F-4D97-AF65-F5344CB8AC3E}">
        <p14:creationId xmlns:p14="http://schemas.microsoft.com/office/powerpoint/2010/main" val="1982749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50</a:t>
            </a:fld>
            <a:endParaRPr lang="es-ES"/>
          </a:p>
        </p:txBody>
      </p:sp>
    </p:spTree>
    <p:extLst>
      <p:ext uri="{BB962C8B-B14F-4D97-AF65-F5344CB8AC3E}">
        <p14:creationId xmlns:p14="http://schemas.microsoft.com/office/powerpoint/2010/main" val="7824605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51</a:t>
            </a:fld>
            <a:endParaRPr lang="es-ES"/>
          </a:p>
        </p:txBody>
      </p:sp>
    </p:spTree>
    <p:extLst>
      <p:ext uri="{BB962C8B-B14F-4D97-AF65-F5344CB8AC3E}">
        <p14:creationId xmlns:p14="http://schemas.microsoft.com/office/powerpoint/2010/main" val="2431208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52</a:t>
            </a:fld>
            <a:endParaRPr lang="es-ES"/>
          </a:p>
        </p:txBody>
      </p:sp>
    </p:spTree>
    <p:extLst>
      <p:ext uri="{BB962C8B-B14F-4D97-AF65-F5344CB8AC3E}">
        <p14:creationId xmlns:p14="http://schemas.microsoft.com/office/powerpoint/2010/main" val="37849089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53</a:t>
            </a:fld>
            <a:endParaRPr lang="es-ES"/>
          </a:p>
        </p:txBody>
      </p:sp>
    </p:spTree>
    <p:extLst>
      <p:ext uri="{BB962C8B-B14F-4D97-AF65-F5344CB8AC3E}">
        <p14:creationId xmlns:p14="http://schemas.microsoft.com/office/powerpoint/2010/main" val="2374375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54</a:t>
            </a:fld>
            <a:endParaRPr lang="es-ES"/>
          </a:p>
        </p:txBody>
      </p:sp>
    </p:spTree>
    <p:extLst>
      <p:ext uri="{BB962C8B-B14F-4D97-AF65-F5344CB8AC3E}">
        <p14:creationId xmlns:p14="http://schemas.microsoft.com/office/powerpoint/2010/main" val="2444133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56</a:t>
            </a:fld>
            <a:endParaRPr lang="es-ES"/>
          </a:p>
        </p:txBody>
      </p:sp>
    </p:spTree>
    <p:extLst>
      <p:ext uri="{BB962C8B-B14F-4D97-AF65-F5344CB8AC3E}">
        <p14:creationId xmlns:p14="http://schemas.microsoft.com/office/powerpoint/2010/main" val="2819794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57</a:t>
            </a:fld>
            <a:endParaRPr lang="es-ES"/>
          </a:p>
        </p:txBody>
      </p:sp>
    </p:spTree>
    <p:extLst>
      <p:ext uri="{BB962C8B-B14F-4D97-AF65-F5344CB8AC3E}">
        <p14:creationId xmlns:p14="http://schemas.microsoft.com/office/powerpoint/2010/main" val="82020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59</a:t>
            </a:fld>
            <a:endParaRPr lang="es-ES"/>
          </a:p>
        </p:txBody>
      </p:sp>
    </p:spTree>
    <p:extLst>
      <p:ext uri="{BB962C8B-B14F-4D97-AF65-F5344CB8AC3E}">
        <p14:creationId xmlns:p14="http://schemas.microsoft.com/office/powerpoint/2010/main" val="3301989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60</a:t>
            </a:fld>
            <a:endParaRPr lang="es-ES"/>
          </a:p>
        </p:txBody>
      </p:sp>
    </p:spTree>
    <p:extLst>
      <p:ext uri="{BB962C8B-B14F-4D97-AF65-F5344CB8AC3E}">
        <p14:creationId xmlns:p14="http://schemas.microsoft.com/office/powerpoint/2010/main" val="261299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sz="1200" b="1" i="0" kern="1200" dirty="0" smtClean="0">
                <a:solidFill>
                  <a:schemeClr val="tx1"/>
                </a:solidFill>
                <a:effectLst/>
                <a:latin typeface="Calibri" charset="0"/>
                <a:ea typeface="ＭＳ Ｐゴシック" pitchFamily="34" charset="-128"/>
                <a:cs typeface="MS PGothic" pitchFamily="34" charset="-128"/>
              </a:rPr>
              <a:t>RNA-</a:t>
            </a:r>
            <a:r>
              <a:rPr lang="en-US" sz="1200" b="1"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(named as an abbreviation of </a:t>
            </a:r>
            <a:r>
              <a:rPr lang="en-US" sz="1200" b="1" i="0" kern="1200" dirty="0" smtClean="0">
                <a:solidFill>
                  <a:schemeClr val="tx1"/>
                </a:solidFill>
                <a:effectLst/>
                <a:latin typeface="Calibri" charset="0"/>
                <a:ea typeface="ＭＳ Ｐゴシック" pitchFamily="34" charset="-128"/>
                <a:cs typeface="MS PGothic" pitchFamily="34" charset="-128"/>
              </a:rPr>
              <a:t>RNA sequencing</a:t>
            </a:r>
            <a:r>
              <a:rPr lang="en-US" sz="1200" b="0" i="0" kern="1200" dirty="0" smtClean="0">
                <a:solidFill>
                  <a:schemeClr val="tx1"/>
                </a:solidFill>
                <a:effectLst/>
                <a:latin typeface="Calibri" charset="0"/>
                <a:ea typeface="ＭＳ Ｐゴシック" pitchFamily="34" charset="-128"/>
                <a:cs typeface="MS PGothic" pitchFamily="34" charset="-128"/>
              </a:rPr>
              <a:t>) is a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3" tooltip="DNA sequencing"/>
              </a:rPr>
              <a:t>sequencing</a:t>
            </a:r>
            <a:r>
              <a:rPr lang="en-US" sz="1200" b="0" i="0" kern="1200" dirty="0" smtClean="0">
                <a:solidFill>
                  <a:schemeClr val="tx1"/>
                </a:solidFill>
                <a:effectLst/>
                <a:latin typeface="Calibri" charset="0"/>
                <a:ea typeface="ＭＳ Ｐゴシック" pitchFamily="34" charset="-128"/>
                <a:cs typeface="MS PGothic" pitchFamily="34" charset="-128"/>
              </a:rPr>
              <a:t> technique which uses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4" tooltip="Next-generation sequencing"/>
              </a:rPr>
              <a:t>next-generation sequencing</a:t>
            </a:r>
            <a:r>
              <a:rPr lang="en-US" sz="1200" b="0" i="0" kern="1200" dirty="0" smtClean="0">
                <a:solidFill>
                  <a:schemeClr val="tx1"/>
                </a:solidFill>
                <a:effectLst/>
                <a:latin typeface="Calibri" charset="0"/>
                <a:ea typeface="ＭＳ Ｐゴシック" pitchFamily="34" charset="-128"/>
                <a:cs typeface="MS PGothic" pitchFamily="34" charset="-128"/>
              </a:rPr>
              <a:t> (NGS) to reveal the presence and quantity of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5" tooltip="RNA"/>
              </a:rPr>
              <a:t>RNA</a:t>
            </a:r>
            <a:r>
              <a:rPr lang="en-US" sz="1200" b="0" i="0" kern="1200" dirty="0" smtClean="0">
                <a:solidFill>
                  <a:schemeClr val="tx1"/>
                </a:solidFill>
                <a:effectLst/>
                <a:latin typeface="Calibri" charset="0"/>
                <a:ea typeface="ＭＳ Ｐゴシック" pitchFamily="34" charset="-128"/>
                <a:cs typeface="MS PGothic" pitchFamily="34" charset="-128"/>
              </a:rPr>
              <a:t> in a biological sample at a given moment, analyzing the continuously changing cellular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6" tooltip="Transcriptome"/>
              </a:rPr>
              <a:t>transcriptome</a:t>
            </a:r>
            <a:r>
              <a:rPr lang="en-US" sz="1200" b="0" i="0" kern="1200" dirty="0" smtClean="0">
                <a:solidFill>
                  <a:schemeClr val="tx1"/>
                </a:solidFill>
                <a:effectLst/>
                <a:latin typeface="Calibri" charset="0"/>
                <a:ea typeface="ＭＳ Ｐゴシック" pitchFamily="34" charset="-128"/>
                <a:cs typeface="MS PGothic" pitchFamily="34" charset="-128"/>
              </a:rPr>
              <a:t>.</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7"/>
              </a:rPr>
              <a:t>[2]</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8"/>
              </a:rPr>
              <a:t>[3]</a:t>
            </a:r>
            <a:endParaRPr lang="en-US" sz="1200" b="0" i="0" kern="1200" dirty="0" smtClean="0">
              <a:solidFill>
                <a:schemeClr val="tx1"/>
              </a:solidFill>
              <a:effectLst/>
              <a:latin typeface="Calibri" charset="0"/>
              <a:ea typeface="ＭＳ Ｐゴシック" pitchFamily="34" charset="-128"/>
              <a:cs typeface="MS PGothic" pitchFamily="34" charset="-128"/>
            </a:endParaRPr>
          </a:p>
          <a:p>
            <a:r>
              <a:rPr lang="en-US" sz="1200" b="0" i="0" kern="1200" dirty="0" smtClean="0">
                <a:solidFill>
                  <a:schemeClr val="tx1"/>
                </a:solidFill>
                <a:effectLst/>
                <a:latin typeface="Calibri" charset="0"/>
                <a:ea typeface="ＭＳ Ｐゴシック" pitchFamily="34" charset="-128"/>
                <a:cs typeface="MS PGothic" pitchFamily="34" charset="-128"/>
              </a:rPr>
              <a:t>Specifically,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facilitates the ability to look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9" tooltip="Alternative splicing"/>
              </a:rPr>
              <a:t>alternative gene spliced transcripts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0" tooltip="Post-transcriptional modification"/>
              </a:rPr>
              <a:t>post-transcriptional modifications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1" tooltip="Gene fusion"/>
              </a:rPr>
              <a:t>gene fusion</a:t>
            </a:r>
            <a:r>
              <a:rPr lang="en-US" sz="1200" b="0" i="0" kern="1200" dirty="0" smtClean="0">
                <a:solidFill>
                  <a:schemeClr val="tx1"/>
                </a:solidFill>
                <a:effectLst/>
                <a:latin typeface="Calibri" charset="0"/>
                <a:ea typeface="ＭＳ Ｐゴシック" pitchFamily="34" charset="-128"/>
                <a:cs typeface="MS PGothic" pitchFamily="34" charset="-128"/>
              </a:rPr>
              <a:t>, mutations/</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2" tooltip="Single nucleotide polymorphism"/>
              </a:rPr>
              <a:t>SNPs</a:t>
            </a:r>
            <a:r>
              <a:rPr lang="en-US" sz="1200" b="0" i="0" kern="1200" dirty="0" smtClean="0">
                <a:solidFill>
                  <a:schemeClr val="tx1"/>
                </a:solidFill>
                <a:effectLst/>
                <a:latin typeface="Calibri" charset="0"/>
                <a:ea typeface="ＭＳ Ｐゴシック" pitchFamily="34" charset="-128"/>
                <a:cs typeface="MS PGothic" pitchFamily="34" charset="-128"/>
              </a:rPr>
              <a:t> and changes in gene expression over time, or differences in gene expression in different groups or treatments.</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13"/>
              </a:rPr>
              <a:t>[4]</a:t>
            </a:r>
            <a:r>
              <a:rPr lang="en-US" sz="1200" b="0" i="0" kern="1200" dirty="0" smtClean="0">
                <a:solidFill>
                  <a:schemeClr val="tx1"/>
                </a:solidFill>
                <a:effectLst/>
                <a:latin typeface="Calibri" charset="0"/>
                <a:ea typeface="ＭＳ Ｐゴシック" pitchFamily="34" charset="-128"/>
                <a:cs typeface="MS PGothic" pitchFamily="34" charset="-128"/>
              </a:rPr>
              <a:t> In addition to mRNA transcripts,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can look at different populations of RNA to include total RNA, small RNA, such as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4" tooltip="MiRNA"/>
              </a:rPr>
              <a:t>miRNA</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err="1" smtClean="0">
                <a:solidFill>
                  <a:schemeClr val="tx1"/>
                </a:solidFill>
                <a:effectLst/>
                <a:latin typeface="Calibri" charset="0"/>
                <a:ea typeface="ＭＳ Ｐゴシック" pitchFamily="34" charset="-128"/>
                <a:cs typeface="MS PGothic" pitchFamily="34" charset="-128"/>
                <a:hlinkClick r:id="rId15" tooltip="TRNA"/>
              </a:rPr>
              <a:t>tRNA</a:t>
            </a:r>
            <a:r>
              <a:rPr lang="en-US" sz="1200" b="0" i="0" kern="1200" dirty="0" smtClean="0">
                <a:solidFill>
                  <a:schemeClr val="tx1"/>
                </a:solidFill>
                <a:effectLst/>
                <a:latin typeface="Calibri" charset="0"/>
                <a:ea typeface="ＭＳ Ｐゴシック" pitchFamily="34" charset="-128"/>
                <a:cs typeface="MS PGothic" pitchFamily="34" charset="-128"/>
              </a:rPr>
              <a:t>, and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6" tooltip="Ribosome profiling"/>
              </a:rPr>
              <a:t>ribosomal profiling</a:t>
            </a:r>
            <a:r>
              <a:rPr lang="en-US" sz="1200" b="0" i="0" kern="1200" dirty="0" smtClean="0">
                <a:solidFill>
                  <a:schemeClr val="tx1"/>
                </a:solidFill>
                <a:effectLst/>
                <a:latin typeface="Calibri" charset="0"/>
                <a:ea typeface="ＭＳ Ｐゴシック" pitchFamily="34" charset="-128"/>
                <a:cs typeface="MS PGothic" pitchFamily="34" charset="-128"/>
              </a:rPr>
              <a:t>.</a:t>
            </a:r>
          </a:p>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9</a:t>
            </a:fld>
            <a:endParaRPr lang="es-ES"/>
          </a:p>
        </p:txBody>
      </p:sp>
    </p:spTree>
    <p:extLst>
      <p:ext uri="{BB962C8B-B14F-4D97-AF65-F5344CB8AC3E}">
        <p14:creationId xmlns:p14="http://schemas.microsoft.com/office/powerpoint/2010/main" val="2923541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61</a:t>
            </a:fld>
            <a:endParaRPr lang="es-ES"/>
          </a:p>
        </p:txBody>
      </p:sp>
    </p:spTree>
    <p:extLst>
      <p:ext uri="{BB962C8B-B14F-4D97-AF65-F5344CB8AC3E}">
        <p14:creationId xmlns:p14="http://schemas.microsoft.com/office/powerpoint/2010/main" val="17902400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pPr marL="0" marR="0" lvl="0" indent="0" algn="r" defTabSz="914472" rtl="0" eaLnBrk="0" fontAlgn="base" latinLnBrk="0" hangingPunct="0">
              <a:lnSpc>
                <a:spcPct val="100000"/>
              </a:lnSpc>
              <a:spcBef>
                <a:spcPct val="0"/>
              </a:spcBef>
              <a:spcAft>
                <a:spcPct val="0"/>
              </a:spcAft>
              <a:buClrTx/>
              <a:buSzTx/>
              <a:buFontTx/>
              <a:buNone/>
              <a:tabLst/>
              <a:defRPr/>
            </a:pPr>
            <a:fld id="{3ADD8022-D754-4AFD-BB78-77E120F257E2}" type="slidenum">
              <a:rPr kumimoji="0" lang="es-ES" sz="12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72" rtl="0" eaLnBrk="0" fontAlgn="base" latinLnBrk="0" hangingPunct="0">
                <a:lnSpc>
                  <a:spcPct val="100000"/>
                </a:lnSpc>
                <a:spcBef>
                  <a:spcPct val="0"/>
                </a:spcBef>
                <a:spcAft>
                  <a:spcPct val="0"/>
                </a:spcAft>
                <a:buClrTx/>
                <a:buSzTx/>
                <a:buFontTx/>
                <a:buNone/>
                <a:tabLst/>
                <a:defRPr/>
              </a:pPr>
              <a:t>63</a:t>
            </a:fld>
            <a:endParaRPr kumimoji="0" lang="es-ES" sz="12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650098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a:t>
            </a:r>
            <a:r>
              <a:rPr lang="es-ES" dirty="0" smtClean="0">
                <a:hlinkClick r:id="rId3" tooltip="Estadística"/>
              </a:rPr>
              <a:t>estadística</a:t>
            </a:r>
            <a:r>
              <a:rPr lang="es-ES" dirty="0" smtClean="0"/>
              <a:t>, el </a:t>
            </a:r>
            <a:r>
              <a:rPr lang="es-ES" b="1" dirty="0" smtClean="0"/>
              <a:t>análisis de componentes principales</a:t>
            </a:r>
            <a:r>
              <a:rPr lang="es-ES" dirty="0" smtClean="0"/>
              <a:t> (en español </a:t>
            </a:r>
            <a:r>
              <a:rPr lang="es-ES" b="1" dirty="0" smtClean="0"/>
              <a:t>ACP</a:t>
            </a:r>
            <a:r>
              <a:rPr lang="es-ES" dirty="0" smtClean="0"/>
              <a:t>, en inglés, </a:t>
            </a:r>
            <a:r>
              <a:rPr lang="es-ES" b="1" dirty="0" smtClean="0"/>
              <a:t>PCA</a:t>
            </a:r>
            <a:r>
              <a:rPr lang="es-ES" dirty="0" smtClean="0"/>
              <a:t>) es una técnica utilizada para describir un conjunto de datos en términos de nuevas variables («componentes») no correlacionadas. Los componentes se ordenan por la cantidad de varianza original que describen, por lo que la técnica es útil para reducir la </a:t>
            </a:r>
            <a:r>
              <a:rPr lang="es-ES" dirty="0" err="1" smtClean="0"/>
              <a:t>dimensionalidad</a:t>
            </a:r>
            <a:r>
              <a:rPr lang="es-ES" dirty="0" smtClean="0"/>
              <a:t> de un conjunto de datos. </a:t>
            </a:r>
          </a:p>
          <a:p>
            <a:r>
              <a:rPr lang="es-ES" dirty="0" smtClean="0"/>
              <a:t>Técnicamente, el ACP busca la proyección según la cual los datos queden mejor representados en términos de mínimos cuadrados. Esta convierte un conjunto de observaciones de variables posiblemente correlacionadas en un conjunto de valores de variables sin correlación lineal llamadas </a:t>
            </a:r>
            <a:r>
              <a:rPr lang="es-ES" b="1" dirty="0" smtClean="0"/>
              <a:t>componentes principales</a:t>
            </a:r>
            <a:r>
              <a:rPr lang="es-ES" dirty="0" smtClean="0"/>
              <a:t>. </a:t>
            </a:r>
          </a:p>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64</a:t>
            </a:fld>
            <a:endParaRPr lang="es-ES"/>
          </a:p>
        </p:txBody>
      </p:sp>
    </p:spTree>
    <p:extLst>
      <p:ext uri="{BB962C8B-B14F-4D97-AF65-F5344CB8AC3E}">
        <p14:creationId xmlns:p14="http://schemas.microsoft.com/office/powerpoint/2010/main" val="3127583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In statistics, a </a:t>
            </a:r>
            <a:r>
              <a:rPr lang="en-US" b="1" dirty="0" smtClean="0"/>
              <a:t>volcano plot</a:t>
            </a:r>
            <a:r>
              <a:rPr lang="en-US" dirty="0" smtClean="0"/>
              <a:t> is a type of </a:t>
            </a:r>
            <a:r>
              <a:rPr lang="en-US" dirty="0" smtClean="0">
                <a:hlinkClick r:id="rId3" tooltip="Scatter-plot"/>
              </a:rPr>
              <a:t>scatter-plot</a:t>
            </a:r>
            <a:r>
              <a:rPr lang="en-US" dirty="0" smtClean="0"/>
              <a:t> that is used to quickly identify changes in large data sets composed of replicate data.</a:t>
            </a:r>
            <a:r>
              <a:rPr lang="en-US" baseline="30000" dirty="0" smtClean="0">
                <a:hlinkClick r:id="rId4"/>
              </a:rPr>
              <a:t>[1]</a:t>
            </a:r>
            <a:r>
              <a:rPr lang="en-US" dirty="0" smtClean="0"/>
              <a:t> It plots significance versus </a:t>
            </a:r>
            <a:r>
              <a:rPr lang="en-US" dirty="0" smtClean="0">
                <a:hlinkClick r:id="rId5" tooltip="Fold change"/>
              </a:rPr>
              <a:t>fold-change</a:t>
            </a:r>
            <a:r>
              <a:rPr lang="en-US" dirty="0" smtClean="0"/>
              <a:t> on the y and x axes, respectively. These plots are increasingly common in </a:t>
            </a:r>
            <a:r>
              <a:rPr lang="en-US" dirty="0" err="1" smtClean="0">
                <a:hlinkClick r:id="rId6" tooltip="List of omics topics in biology"/>
              </a:rPr>
              <a:t>omic</a:t>
            </a:r>
            <a:r>
              <a:rPr lang="en-US" dirty="0" smtClean="0"/>
              <a:t> experiments such as </a:t>
            </a:r>
            <a:r>
              <a:rPr lang="en-US" dirty="0" smtClean="0">
                <a:hlinkClick r:id="rId7" tooltip="Genomics"/>
              </a:rPr>
              <a:t>genomics</a:t>
            </a:r>
            <a:r>
              <a:rPr lang="en-US" dirty="0" smtClean="0"/>
              <a:t>, </a:t>
            </a:r>
            <a:r>
              <a:rPr lang="en-US" dirty="0" smtClean="0">
                <a:hlinkClick r:id="rId8" tooltip="Proteomics"/>
              </a:rPr>
              <a:t>proteomics</a:t>
            </a:r>
            <a:r>
              <a:rPr lang="en-US" dirty="0" smtClean="0"/>
              <a:t>, and </a:t>
            </a:r>
            <a:r>
              <a:rPr lang="en-US" dirty="0" smtClean="0">
                <a:hlinkClick r:id="rId9" tooltip="Metabolomics"/>
              </a:rPr>
              <a:t>metabolomics</a:t>
            </a:r>
            <a:r>
              <a:rPr lang="en-US" dirty="0" smtClean="0"/>
              <a:t> where one often has a list of many thousands of replicate data points between two conditions and one wishes to quickly identify the most meaningful changes. A volcano plot combines a measure of statistical significance from a statistical test (e.g., a </a:t>
            </a:r>
            <a:r>
              <a:rPr lang="en-US" dirty="0" smtClean="0">
                <a:hlinkClick r:id="rId10" tooltip="P value"/>
              </a:rPr>
              <a:t>p value</a:t>
            </a:r>
            <a:r>
              <a:rPr lang="en-US" dirty="0" smtClean="0"/>
              <a:t> from an </a:t>
            </a:r>
            <a:r>
              <a:rPr lang="en-US" dirty="0" smtClean="0">
                <a:hlinkClick r:id="rId11" tooltip="ANOVA"/>
              </a:rPr>
              <a:t>ANOVA</a:t>
            </a:r>
            <a:r>
              <a:rPr lang="en-US" dirty="0" smtClean="0"/>
              <a:t> model) with the magnitude of the change, enabling quick visual identification of those data-points (genes, etc.) that display large magnitude changes that are also </a:t>
            </a:r>
            <a:r>
              <a:rPr lang="en-US" dirty="0" smtClean="0">
                <a:hlinkClick r:id="rId12" tooltip="Statistical significance"/>
              </a:rPr>
              <a:t>statistically significant</a:t>
            </a:r>
            <a:r>
              <a:rPr lang="en-US" dirty="0" smtClean="0"/>
              <a:t>. </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65</a:t>
            </a:fld>
            <a:endParaRPr lang="es-ES"/>
          </a:p>
        </p:txBody>
      </p:sp>
    </p:spTree>
    <p:extLst>
      <p:ext uri="{BB962C8B-B14F-4D97-AF65-F5344CB8AC3E}">
        <p14:creationId xmlns:p14="http://schemas.microsoft.com/office/powerpoint/2010/main" val="38772989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66</a:t>
            </a:fld>
            <a:endParaRPr lang="es-ES"/>
          </a:p>
        </p:txBody>
      </p:sp>
    </p:spTree>
    <p:extLst>
      <p:ext uri="{BB962C8B-B14F-4D97-AF65-F5344CB8AC3E}">
        <p14:creationId xmlns:p14="http://schemas.microsoft.com/office/powerpoint/2010/main" val="3039119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67</a:t>
            </a:fld>
            <a:endParaRPr lang="es-ES"/>
          </a:p>
        </p:txBody>
      </p:sp>
    </p:spTree>
    <p:extLst>
      <p:ext uri="{BB962C8B-B14F-4D97-AF65-F5344CB8AC3E}">
        <p14:creationId xmlns:p14="http://schemas.microsoft.com/office/powerpoint/2010/main" val="940885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 </a:t>
            </a:r>
            <a:r>
              <a:rPr lang="es-ES" b="1" dirty="0" smtClean="0"/>
              <a:t>diagrama de caja</a:t>
            </a:r>
            <a:r>
              <a:rPr lang="es-ES" dirty="0" smtClean="0"/>
              <a:t> (también, </a:t>
            </a:r>
            <a:r>
              <a:rPr lang="es-ES" b="1" dirty="0" smtClean="0"/>
              <a:t>diagrama de caja y bigotes</a:t>
            </a:r>
            <a:r>
              <a:rPr lang="es-ES" dirty="0" smtClean="0"/>
              <a:t> o </a:t>
            </a:r>
            <a:r>
              <a:rPr lang="es-ES" b="1" dirty="0" smtClean="0"/>
              <a:t>box </a:t>
            </a:r>
            <a:r>
              <a:rPr lang="es-ES" b="1" dirty="0" err="1" smtClean="0"/>
              <a:t>plot</a:t>
            </a:r>
            <a:r>
              <a:rPr lang="es-ES" dirty="0" smtClean="0"/>
              <a:t>) es un método estandarizado para representar gráficamente una serie de datos numéricos a través de sus </a:t>
            </a:r>
            <a:r>
              <a:rPr lang="es-ES" dirty="0" smtClean="0">
                <a:hlinkClick r:id="rId3" tooltip="Cuartiles"/>
              </a:rPr>
              <a:t>cuartiles</a:t>
            </a:r>
            <a:r>
              <a:rPr lang="es-ES" dirty="0" smtClean="0"/>
              <a:t>. De esta manera, se muestran a simple vista la </a:t>
            </a:r>
            <a:r>
              <a:rPr lang="es-ES" dirty="0" smtClean="0">
                <a:hlinkClick r:id="rId4" tooltip="Mediana"/>
              </a:rPr>
              <a:t>mediana</a:t>
            </a:r>
            <a:r>
              <a:rPr lang="es-ES" dirty="0" smtClean="0"/>
              <a:t> y los cuartiles de los datos,</a:t>
            </a:r>
            <a:r>
              <a:rPr lang="es-ES" baseline="30000" dirty="0" smtClean="0">
                <a:hlinkClick r:id="rId5"/>
              </a:rPr>
              <a:t>1</a:t>
            </a:r>
            <a:r>
              <a:rPr lang="es-ES" dirty="0" smtClean="0"/>
              <a:t>​ y también pueden representarse sus </a:t>
            </a:r>
            <a:r>
              <a:rPr lang="es-ES" dirty="0" smtClean="0">
                <a:hlinkClick r:id="rId6" tooltip="Valor atípico"/>
              </a:rPr>
              <a:t>valores atípicos</a:t>
            </a:r>
            <a:r>
              <a:rPr lang="es-ES" dirty="0" smtClean="0"/>
              <a:t>. </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68</a:t>
            </a:fld>
            <a:endParaRPr lang="es-ES"/>
          </a:p>
        </p:txBody>
      </p:sp>
    </p:spTree>
    <p:extLst>
      <p:ext uri="{BB962C8B-B14F-4D97-AF65-F5344CB8AC3E}">
        <p14:creationId xmlns:p14="http://schemas.microsoft.com/office/powerpoint/2010/main" val="2270351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69</a:t>
            </a:fld>
            <a:endParaRPr lang="es-ES"/>
          </a:p>
        </p:txBody>
      </p:sp>
    </p:spTree>
    <p:extLst>
      <p:ext uri="{BB962C8B-B14F-4D97-AF65-F5344CB8AC3E}">
        <p14:creationId xmlns:p14="http://schemas.microsoft.com/office/powerpoint/2010/main" val="14160197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A frequency plot is </a:t>
            </a:r>
            <a:r>
              <a:rPr lang="en-US" b="1" dirty="0" smtClean="0"/>
              <a:t>a graphical data analysis technique for summarizing the distributional information of a variable</a:t>
            </a:r>
            <a:r>
              <a:rPr lang="en-US" dirty="0" smtClean="0"/>
              <a:t>. The response variable is divided into equal sized intervals (or bins). The number of occurrences of the response variable is calculated for each bin</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70</a:t>
            </a:fld>
            <a:endParaRPr lang="es-ES"/>
          </a:p>
        </p:txBody>
      </p:sp>
    </p:spTree>
    <p:extLst>
      <p:ext uri="{BB962C8B-B14F-4D97-AF65-F5344CB8AC3E}">
        <p14:creationId xmlns:p14="http://schemas.microsoft.com/office/powerpoint/2010/main" val="845521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71</a:t>
            </a:fld>
            <a:endParaRPr lang="es-ES"/>
          </a:p>
        </p:txBody>
      </p:sp>
    </p:spTree>
    <p:extLst>
      <p:ext uri="{BB962C8B-B14F-4D97-AF65-F5344CB8AC3E}">
        <p14:creationId xmlns:p14="http://schemas.microsoft.com/office/powerpoint/2010/main" val="2644670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10</a:t>
            </a:fld>
            <a:endParaRPr lang="es-ES"/>
          </a:p>
        </p:txBody>
      </p:sp>
    </p:spTree>
    <p:extLst>
      <p:ext uri="{BB962C8B-B14F-4D97-AF65-F5344CB8AC3E}">
        <p14:creationId xmlns:p14="http://schemas.microsoft.com/office/powerpoint/2010/main" val="156057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72</a:t>
            </a:fld>
            <a:endParaRPr lang="es-ES"/>
          </a:p>
        </p:txBody>
      </p:sp>
    </p:spTree>
    <p:extLst>
      <p:ext uri="{BB962C8B-B14F-4D97-AF65-F5344CB8AC3E}">
        <p14:creationId xmlns:p14="http://schemas.microsoft.com/office/powerpoint/2010/main" val="376233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73</a:t>
            </a:fld>
            <a:endParaRPr lang="es-ES"/>
          </a:p>
        </p:txBody>
      </p:sp>
    </p:spTree>
    <p:extLst>
      <p:ext uri="{BB962C8B-B14F-4D97-AF65-F5344CB8AC3E}">
        <p14:creationId xmlns:p14="http://schemas.microsoft.com/office/powerpoint/2010/main" val="5339307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74</a:t>
            </a:fld>
            <a:endParaRPr lang="es-ES"/>
          </a:p>
        </p:txBody>
      </p:sp>
    </p:spTree>
    <p:extLst>
      <p:ext uri="{BB962C8B-B14F-4D97-AF65-F5344CB8AC3E}">
        <p14:creationId xmlns:p14="http://schemas.microsoft.com/office/powerpoint/2010/main" val="31970524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75</a:t>
            </a:fld>
            <a:endParaRPr lang="es-ES"/>
          </a:p>
        </p:txBody>
      </p:sp>
    </p:spTree>
    <p:extLst>
      <p:ext uri="{BB962C8B-B14F-4D97-AF65-F5344CB8AC3E}">
        <p14:creationId xmlns:p14="http://schemas.microsoft.com/office/powerpoint/2010/main" val="22378487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76</a:t>
            </a:fld>
            <a:endParaRPr lang="es-ES"/>
          </a:p>
        </p:txBody>
      </p:sp>
    </p:spTree>
    <p:extLst>
      <p:ext uri="{BB962C8B-B14F-4D97-AF65-F5344CB8AC3E}">
        <p14:creationId xmlns:p14="http://schemas.microsoft.com/office/powerpoint/2010/main" val="4122661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77</a:t>
            </a:fld>
            <a:endParaRPr lang="es-ES"/>
          </a:p>
        </p:txBody>
      </p:sp>
    </p:spTree>
    <p:extLst>
      <p:ext uri="{BB962C8B-B14F-4D97-AF65-F5344CB8AC3E}">
        <p14:creationId xmlns:p14="http://schemas.microsoft.com/office/powerpoint/2010/main" val="1366531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11</a:t>
            </a:fld>
            <a:endParaRPr lang="es-ES"/>
          </a:p>
        </p:txBody>
      </p:sp>
    </p:spTree>
    <p:extLst>
      <p:ext uri="{BB962C8B-B14F-4D97-AF65-F5344CB8AC3E}">
        <p14:creationId xmlns:p14="http://schemas.microsoft.com/office/powerpoint/2010/main" val="289189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sz="1200" b="1" i="0" kern="1200" dirty="0" smtClean="0">
                <a:solidFill>
                  <a:schemeClr val="tx1"/>
                </a:solidFill>
                <a:effectLst/>
                <a:latin typeface="Calibri" charset="0"/>
                <a:ea typeface="ＭＳ Ｐゴシック" pitchFamily="34" charset="-128"/>
                <a:cs typeface="MS PGothic" pitchFamily="34" charset="-128"/>
              </a:rPr>
              <a:t>RNA-</a:t>
            </a:r>
            <a:r>
              <a:rPr lang="en-US" sz="1200" b="1"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(named as an abbreviation of </a:t>
            </a:r>
            <a:r>
              <a:rPr lang="en-US" sz="1200" b="1" i="0" kern="1200" dirty="0" smtClean="0">
                <a:solidFill>
                  <a:schemeClr val="tx1"/>
                </a:solidFill>
                <a:effectLst/>
                <a:latin typeface="Calibri" charset="0"/>
                <a:ea typeface="ＭＳ Ｐゴシック" pitchFamily="34" charset="-128"/>
                <a:cs typeface="MS PGothic" pitchFamily="34" charset="-128"/>
              </a:rPr>
              <a:t>RNA sequencing</a:t>
            </a:r>
            <a:r>
              <a:rPr lang="en-US" sz="1200" b="0" i="0" kern="1200" dirty="0" smtClean="0">
                <a:solidFill>
                  <a:schemeClr val="tx1"/>
                </a:solidFill>
                <a:effectLst/>
                <a:latin typeface="Calibri" charset="0"/>
                <a:ea typeface="ＭＳ Ｐゴシック" pitchFamily="34" charset="-128"/>
                <a:cs typeface="MS PGothic" pitchFamily="34" charset="-128"/>
              </a:rPr>
              <a:t>) is a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3" tooltip="DNA sequencing"/>
              </a:rPr>
              <a:t>sequencing</a:t>
            </a:r>
            <a:r>
              <a:rPr lang="en-US" sz="1200" b="0" i="0" kern="1200" dirty="0" smtClean="0">
                <a:solidFill>
                  <a:schemeClr val="tx1"/>
                </a:solidFill>
                <a:effectLst/>
                <a:latin typeface="Calibri" charset="0"/>
                <a:ea typeface="ＭＳ Ｐゴシック" pitchFamily="34" charset="-128"/>
                <a:cs typeface="MS PGothic" pitchFamily="34" charset="-128"/>
              </a:rPr>
              <a:t> technique which uses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4" tooltip="Next-generation sequencing"/>
              </a:rPr>
              <a:t>next-generation sequencing</a:t>
            </a:r>
            <a:r>
              <a:rPr lang="en-US" sz="1200" b="0" i="0" kern="1200" dirty="0" smtClean="0">
                <a:solidFill>
                  <a:schemeClr val="tx1"/>
                </a:solidFill>
                <a:effectLst/>
                <a:latin typeface="Calibri" charset="0"/>
                <a:ea typeface="ＭＳ Ｐゴシック" pitchFamily="34" charset="-128"/>
                <a:cs typeface="MS PGothic" pitchFamily="34" charset="-128"/>
              </a:rPr>
              <a:t> (NGS) to reveal the presence and quantity of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5" tooltip="RNA"/>
              </a:rPr>
              <a:t>RNA</a:t>
            </a:r>
            <a:r>
              <a:rPr lang="en-US" sz="1200" b="0" i="0" kern="1200" dirty="0" smtClean="0">
                <a:solidFill>
                  <a:schemeClr val="tx1"/>
                </a:solidFill>
                <a:effectLst/>
                <a:latin typeface="Calibri" charset="0"/>
                <a:ea typeface="ＭＳ Ｐゴシック" pitchFamily="34" charset="-128"/>
                <a:cs typeface="MS PGothic" pitchFamily="34" charset="-128"/>
              </a:rPr>
              <a:t> in a biological sample at a given moment, analyzing the continuously changing cellular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6" tooltip="Transcriptome"/>
              </a:rPr>
              <a:t>transcriptome</a:t>
            </a:r>
            <a:r>
              <a:rPr lang="en-US" sz="1200" b="0" i="0" kern="1200" dirty="0" smtClean="0">
                <a:solidFill>
                  <a:schemeClr val="tx1"/>
                </a:solidFill>
                <a:effectLst/>
                <a:latin typeface="Calibri" charset="0"/>
                <a:ea typeface="ＭＳ Ｐゴシック" pitchFamily="34" charset="-128"/>
                <a:cs typeface="MS PGothic" pitchFamily="34" charset="-128"/>
              </a:rPr>
              <a:t>.</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7"/>
              </a:rPr>
              <a:t>[2]</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8"/>
              </a:rPr>
              <a:t>[3]</a:t>
            </a:r>
            <a:endParaRPr lang="en-US" sz="1200" b="0" i="0" kern="1200" dirty="0" smtClean="0">
              <a:solidFill>
                <a:schemeClr val="tx1"/>
              </a:solidFill>
              <a:effectLst/>
              <a:latin typeface="Calibri" charset="0"/>
              <a:ea typeface="ＭＳ Ｐゴシック" pitchFamily="34" charset="-128"/>
              <a:cs typeface="MS PGothic" pitchFamily="34" charset="-128"/>
            </a:endParaRPr>
          </a:p>
          <a:p>
            <a:r>
              <a:rPr lang="en-US" sz="1200" b="0" i="0" kern="1200" dirty="0" smtClean="0">
                <a:solidFill>
                  <a:schemeClr val="tx1"/>
                </a:solidFill>
                <a:effectLst/>
                <a:latin typeface="Calibri" charset="0"/>
                <a:ea typeface="ＭＳ Ｐゴシック" pitchFamily="34" charset="-128"/>
                <a:cs typeface="MS PGothic" pitchFamily="34" charset="-128"/>
              </a:rPr>
              <a:t>Specifically,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facilitates the ability to look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9" tooltip="Alternative splicing"/>
              </a:rPr>
              <a:t>alternative gene spliced transcripts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0" tooltip="Post-transcriptional modification"/>
              </a:rPr>
              <a:t>post-transcriptional modifications</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1" tooltip="Gene fusion"/>
              </a:rPr>
              <a:t>gene fusion</a:t>
            </a:r>
            <a:r>
              <a:rPr lang="en-US" sz="1200" b="0" i="0" kern="1200" dirty="0" smtClean="0">
                <a:solidFill>
                  <a:schemeClr val="tx1"/>
                </a:solidFill>
                <a:effectLst/>
                <a:latin typeface="Calibri" charset="0"/>
                <a:ea typeface="ＭＳ Ｐゴシック" pitchFamily="34" charset="-128"/>
                <a:cs typeface="MS PGothic" pitchFamily="34" charset="-128"/>
              </a:rPr>
              <a:t>, mutations/</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2" tooltip="Single nucleotide polymorphism"/>
              </a:rPr>
              <a:t>SNPs</a:t>
            </a:r>
            <a:r>
              <a:rPr lang="en-US" sz="1200" b="0" i="0" kern="1200" dirty="0" smtClean="0">
                <a:solidFill>
                  <a:schemeClr val="tx1"/>
                </a:solidFill>
                <a:effectLst/>
                <a:latin typeface="Calibri" charset="0"/>
                <a:ea typeface="ＭＳ Ｐゴシック" pitchFamily="34" charset="-128"/>
                <a:cs typeface="MS PGothic" pitchFamily="34" charset="-128"/>
              </a:rPr>
              <a:t> and changes in gene expression over time, or differences in gene expression in different groups or treatments.</a:t>
            </a:r>
            <a:r>
              <a:rPr lang="en-US" sz="1200" b="0" i="0" u="none" strike="noStrike" kern="1200" baseline="30000" dirty="0" smtClean="0">
                <a:solidFill>
                  <a:schemeClr val="tx1"/>
                </a:solidFill>
                <a:effectLst/>
                <a:latin typeface="Calibri" charset="0"/>
                <a:ea typeface="ＭＳ Ｐゴシック" pitchFamily="34" charset="-128"/>
                <a:cs typeface="MS PGothic" pitchFamily="34" charset="-128"/>
                <a:hlinkClick r:id="rId13"/>
              </a:rPr>
              <a:t>[4]</a:t>
            </a:r>
            <a:r>
              <a:rPr lang="en-US" sz="1200" b="0" i="0" kern="1200" dirty="0" smtClean="0">
                <a:solidFill>
                  <a:schemeClr val="tx1"/>
                </a:solidFill>
                <a:effectLst/>
                <a:latin typeface="Calibri" charset="0"/>
                <a:ea typeface="ＭＳ Ｐゴシック" pitchFamily="34" charset="-128"/>
                <a:cs typeface="MS PGothic" pitchFamily="34" charset="-128"/>
              </a:rPr>
              <a:t> In addition to mRNA transcripts, RNA-</a:t>
            </a:r>
            <a:r>
              <a:rPr lang="en-US" sz="1200" b="0" i="0" kern="1200" dirty="0" err="1" smtClean="0">
                <a:solidFill>
                  <a:schemeClr val="tx1"/>
                </a:solidFill>
                <a:effectLst/>
                <a:latin typeface="Calibri" charset="0"/>
                <a:ea typeface="ＭＳ Ｐゴシック" pitchFamily="34" charset="-128"/>
                <a:cs typeface="MS PGothic" pitchFamily="34" charset="-128"/>
              </a:rPr>
              <a:t>Seq</a:t>
            </a:r>
            <a:r>
              <a:rPr lang="en-US" sz="1200" b="0" i="0" kern="1200" dirty="0" smtClean="0">
                <a:solidFill>
                  <a:schemeClr val="tx1"/>
                </a:solidFill>
                <a:effectLst/>
                <a:latin typeface="Calibri" charset="0"/>
                <a:ea typeface="ＭＳ Ｐゴシック" pitchFamily="34" charset="-128"/>
                <a:cs typeface="MS PGothic" pitchFamily="34" charset="-128"/>
              </a:rPr>
              <a:t> can look at different populations of RNA to include total RNA, small RNA, such as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4" tooltip="MiRNA"/>
              </a:rPr>
              <a:t>miRNA</a:t>
            </a:r>
            <a:r>
              <a:rPr lang="en-US" sz="1200" b="0" i="0" kern="1200" dirty="0" smtClean="0">
                <a:solidFill>
                  <a:schemeClr val="tx1"/>
                </a:solidFill>
                <a:effectLst/>
                <a:latin typeface="Calibri" charset="0"/>
                <a:ea typeface="ＭＳ Ｐゴシック" pitchFamily="34" charset="-128"/>
                <a:cs typeface="MS PGothic" pitchFamily="34" charset="-128"/>
              </a:rPr>
              <a:t>, </a:t>
            </a:r>
            <a:r>
              <a:rPr lang="en-US" sz="1200" b="0" i="0" u="none" strike="noStrike" kern="1200" dirty="0" err="1" smtClean="0">
                <a:solidFill>
                  <a:schemeClr val="tx1"/>
                </a:solidFill>
                <a:effectLst/>
                <a:latin typeface="Calibri" charset="0"/>
                <a:ea typeface="ＭＳ Ｐゴシック" pitchFamily="34" charset="-128"/>
                <a:cs typeface="MS PGothic" pitchFamily="34" charset="-128"/>
                <a:hlinkClick r:id="rId15" tooltip="TRNA"/>
              </a:rPr>
              <a:t>tRNA</a:t>
            </a:r>
            <a:r>
              <a:rPr lang="en-US" sz="1200" b="0" i="0" kern="1200" dirty="0" smtClean="0">
                <a:solidFill>
                  <a:schemeClr val="tx1"/>
                </a:solidFill>
                <a:effectLst/>
                <a:latin typeface="Calibri" charset="0"/>
                <a:ea typeface="ＭＳ Ｐゴシック" pitchFamily="34" charset="-128"/>
                <a:cs typeface="MS PGothic" pitchFamily="34" charset="-128"/>
              </a:rPr>
              <a:t>, and </a:t>
            </a:r>
            <a:r>
              <a:rPr lang="en-US" sz="1200" b="0" i="0" u="none" strike="noStrike" kern="1200" dirty="0" smtClean="0">
                <a:solidFill>
                  <a:schemeClr val="tx1"/>
                </a:solidFill>
                <a:effectLst/>
                <a:latin typeface="Calibri" charset="0"/>
                <a:ea typeface="ＭＳ Ｐゴシック" pitchFamily="34" charset="-128"/>
                <a:cs typeface="MS PGothic" pitchFamily="34" charset="-128"/>
                <a:hlinkClick r:id="rId16" tooltip="Ribosome profiling"/>
              </a:rPr>
              <a:t>ribosomal profiling</a:t>
            </a:r>
            <a:r>
              <a:rPr lang="en-US" sz="1200" b="0" i="0" kern="1200" dirty="0" smtClean="0">
                <a:solidFill>
                  <a:schemeClr val="tx1"/>
                </a:solidFill>
                <a:effectLst/>
                <a:latin typeface="Calibri" charset="0"/>
                <a:ea typeface="ＭＳ Ｐゴシック" pitchFamily="34" charset="-128"/>
                <a:cs typeface="MS PGothic" pitchFamily="34" charset="-128"/>
              </a:rPr>
              <a:t>.</a:t>
            </a:r>
          </a:p>
          <a:p>
            <a:endParaRPr lang="ca-ES" dirty="0"/>
          </a:p>
        </p:txBody>
      </p:sp>
      <p:sp>
        <p:nvSpPr>
          <p:cNvPr id="4" name="3 Marcador de número de diapositiva"/>
          <p:cNvSpPr>
            <a:spLocks noGrp="1"/>
          </p:cNvSpPr>
          <p:nvPr>
            <p:ph type="sldNum" sz="quarter" idx="10"/>
          </p:nvPr>
        </p:nvSpPr>
        <p:spPr/>
        <p:txBody>
          <a:bodyPr/>
          <a:lstStyle/>
          <a:p>
            <a:pPr marL="0" marR="0" lvl="0" indent="0" algn="r" defTabSz="914472" rtl="0" eaLnBrk="0" fontAlgn="base" latinLnBrk="0" hangingPunct="0">
              <a:lnSpc>
                <a:spcPct val="100000"/>
              </a:lnSpc>
              <a:spcBef>
                <a:spcPct val="0"/>
              </a:spcBef>
              <a:spcAft>
                <a:spcPct val="0"/>
              </a:spcAft>
              <a:buClrTx/>
              <a:buSzTx/>
              <a:buFontTx/>
              <a:buNone/>
              <a:tabLst/>
              <a:defRPr/>
            </a:pPr>
            <a:fld id="{3ADD8022-D754-4AFD-BB78-77E120F257E2}" type="slidenum">
              <a:rPr kumimoji="0" lang="es-ES" sz="12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72" rtl="0" eaLnBrk="0" fontAlgn="base" latinLnBrk="0" hangingPunct="0">
                <a:lnSpc>
                  <a:spcPct val="100000"/>
                </a:lnSpc>
                <a:spcBef>
                  <a:spcPct val="0"/>
                </a:spcBef>
                <a:spcAft>
                  <a:spcPct val="0"/>
                </a:spcAft>
                <a:buClrTx/>
                <a:buSzTx/>
                <a:buFontTx/>
                <a:buNone/>
                <a:tabLst/>
                <a:defRPr/>
              </a:pPr>
              <a:t>12</a:t>
            </a:fld>
            <a:endParaRPr kumimoji="0" lang="es-ES" sz="12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014202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marL="0" marR="0" lvl="0" indent="0" algn="r" defTabSz="914472" rtl="0" eaLnBrk="0" fontAlgn="base" latinLnBrk="0" hangingPunct="0">
              <a:lnSpc>
                <a:spcPct val="100000"/>
              </a:lnSpc>
              <a:spcBef>
                <a:spcPct val="0"/>
              </a:spcBef>
              <a:spcAft>
                <a:spcPct val="0"/>
              </a:spcAft>
              <a:buClrTx/>
              <a:buSzTx/>
              <a:buFontTx/>
              <a:buNone/>
              <a:tabLst/>
              <a:defRPr/>
            </a:pPr>
            <a:fld id="{3ADD8022-D754-4AFD-BB78-77E120F257E2}" type="slidenum">
              <a:rPr kumimoji="0" lang="es-ES" sz="12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72" rtl="0" eaLnBrk="0" fontAlgn="base" latinLnBrk="0" hangingPunct="0">
                <a:lnSpc>
                  <a:spcPct val="100000"/>
                </a:lnSpc>
                <a:spcBef>
                  <a:spcPct val="0"/>
                </a:spcBef>
                <a:spcAft>
                  <a:spcPct val="0"/>
                </a:spcAft>
                <a:buClrTx/>
                <a:buSzTx/>
                <a:buFontTx/>
                <a:buNone/>
                <a:tabLst/>
                <a:defRPr/>
              </a:pPr>
              <a:t>13</a:t>
            </a:fld>
            <a:endParaRPr kumimoji="0" lang="es-ES" sz="12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19275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tge amb text">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27526" y="1484644"/>
            <a:ext cx="4597378" cy="488425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dirty="0"/>
              <a:t>Haga clic para modificar el estilo de texto del patrón</a:t>
            </a:r>
          </a:p>
        </p:txBody>
      </p:sp>
      <p:sp>
        <p:nvSpPr>
          <p:cNvPr id="5"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4" name="3 Marcador de texto"/>
          <p:cNvSpPr>
            <a:spLocks noGrp="1"/>
          </p:cNvSpPr>
          <p:nvPr>
            <p:ph type="body" sz="quarter" idx="10"/>
          </p:nvPr>
        </p:nvSpPr>
        <p:spPr>
          <a:xfrm>
            <a:off x="4943192" y="4526733"/>
            <a:ext cx="4209783" cy="1638677"/>
          </a:xfrm>
          <a:prstGeom prst="rect">
            <a:avLst/>
          </a:prstGeom>
        </p:spPr>
        <p:txBody>
          <a:bodyPr/>
          <a:lstStyle>
            <a:lvl1pPr marL="0" indent="0">
              <a:buNone/>
              <a:defRPr sz="2000" baseline="0"/>
            </a:lvl1pPr>
            <a:lvl4pPr algn="r">
              <a:buNone/>
              <a:defRPr sz="1800"/>
            </a:lvl4pPr>
          </a:lstStyle>
          <a:p>
            <a:pPr lvl="0"/>
            <a:r>
              <a:rPr lang="es-ES"/>
              <a:t>Haga clic para modificar el estilo de texto del patrón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V professor">
    <p:spTree>
      <p:nvGrpSpPr>
        <p:cNvPr id="1" name=""/>
        <p:cNvGrpSpPr/>
        <p:nvPr/>
      </p:nvGrpSpPr>
      <p:grpSpPr>
        <a:xfrm>
          <a:off x="0" y="0"/>
          <a:ext cx="0" cy="0"/>
          <a:chOff x="0" y="0"/>
          <a:chExt cx="0" cy="0"/>
        </a:xfrm>
      </p:grpSpPr>
      <p:sp>
        <p:nvSpPr>
          <p:cNvPr id="17" name="16 Marcador de contenido"/>
          <p:cNvSpPr>
            <a:spLocks noGrp="1"/>
          </p:cNvSpPr>
          <p:nvPr>
            <p:ph sz="quarter" idx="10"/>
          </p:nvPr>
        </p:nvSpPr>
        <p:spPr>
          <a:xfrm>
            <a:off x="4062413" y="1222375"/>
            <a:ext cx="5665787" cy="5264150"/>
          </a:xfrm>
          <a:prstGeom prst="rect">
            <a:avLst/>
          </a:prstGeom>
        </p:spPr>
        <p:txBody>
          <a:bodyPr/>
          <a:lstStyle>
            <a:lvl1pPr marL="0" indent="0" algn="l">
              <a:buNone/>
              <a:defRPr sz="2000">
                <a:solidFill>
                  <a:schemeClr val="bg2">
                    <a:lumMod val="50000"/>
                  </a:schemeClr>
                </a:solidFill>
              </a:defRPr>
            </a:lvl1pPr>
            <a:lvl2pPr marL="576000">
              <a:buFont typeface="Wingdings" pitchFamily="2" charset="2"/>
              <a:buChar char="§"/>
              <a:defRPr sz="2000">
                <a:solidFill>
                  <a:schemeClr val="bg2">
                    <a:lumMod val="50000"/>
                  </a:schemeClr>
                </a:solidFill>
              </a:defRPr>
            </a:lvl2pPr>
          </a:lstStyle>
          <a:p>
            <a:pPr lvl="0"/>
            <a:r>
              <a:rPr lang="es-ES" dirty="0"/>
              <a:t>Haga clic para modificar el estilo de texto del patrón</a:t>
            </a:r>
          </a:p>
          <a:p>
            <a:pPr lvl="1"/>
            <a:r>
              <a:rPr lang="es-ES" dirty="0"/>
              <a:t>Segundo nivel</a:t>
            </a:r>
          </a:p>
        </p:txBody>
      </p:sp>
      <p:sp>
        <p:nvSpPr>
          <p:cNvPr id="4" name="3 Título"/>
          <p:cNvSpPr>
            <a:spLocks noGrp="1"/>
          </p:cNvSpPr>
          <p:nvPr>
            <p:ph type="title" hasCustomPrompt="1"/>
          </p:nvPr>
        </p:nvSpPr>
        <p:spPr>
          <a:xfrm>
            <a:off x="4074056" y="510031"/>
            <a:ext cx="5423029" cy="594495"/>
          </a:xfrm>
          <a:prstGeom prst="rect">
            <a:avLst/>
          </a:prstGeom>
        </p:spPr>
        <p:txBody>
          <a:bodyPr/>
          <a:lstStyle>
            <a:lvl1pPr>
              <a:defRPr baseline="0">
                <a:solidFill>
                  <a:srgbClr val="7D468C"/>
                </a:solidFill>
                <a:sym typeface="Wingdings" pitchFamily="2" charset="2"/>
              </a:defRPr>
            </a:lvl1pPr>
          </a:lstStyle>
          <a:p>
            <a:r>
              <a:rPr lang="es-ES" dirty="0"/>
              <a:t>Posar aquí el CV del </a:t>
            </a:r>
            <a:r>
              <a:rPr lang="es-ES" dirty="0" err="1"/>
              <a:t>professor</a:t>
            </a:r>
            <a:r>
              <a:rPr lang="es-ES" dirty="0"/>
              <a:t> (</a:t>
            </a:r>
            <a:r>
              <a:rPr lang="es-ES" dirty="0" err="1"/>
              <a:t>escurçat</a:t>
            </a:r>
            <a:r>
              <a:rPr lang="es-ES" dirty="0"/>
              <a:t>, </a:t>
            </a:r>
            <a:r>
              <a:rPr lang="es-ES" dirty="0" err="1"/>
              <a:t>només</a:t>
            </a:r>
            <a:r>
              <a:rPr lang="es-ES" dirty="0"/>
              <a:t> en 1 diapositiva)  OPCIONAL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uió sessió">
    <p:spTree>
      <p:nvGrpSpPr>
        <p:cNvPr id="1" name=""/>
        <p:cNvGrpSpPr/>
        <p:nvPr/>
      </p:nvGrpSpPr>
      <p:grpSpPr>
        <a:xfrm>
          <a:off x="0" y="0"/>
          <a:ext cx="0" cy="0"/>
          <a:chOff x="0" y="0"/>
          <a:chExt cx="0" cy="0"/>
        </a:xfrm>
      </p:grpSpPr>
      <p:sp>
        <p:nvSpPr>
          <p:cNvPr id="11" name="10 Marcador de texto"/>
          <p:cNvSpPr>
            <a:spLocks noGrp="1"/>
          </p:cNvSpPr>
          <p:nvPr>
            <p:ph type="body" sz="quarter" idx="10" hasCustomPrompt="1"/>
          </p:nvPr>
        </p:nvSpPr>
        <p:spPr>
          <a:xfrm>
            <a:off x="3903254" y="578918"/>
            <a:ext cx="6002746" cy="5351102"/>
          </a:xfrm>
          <a:prstGeom prst="rect">
            <a:avLst/>
          </a:prstGeom>
        </p:spPr>
        <p:txBody>
          <a:bodyPr/>
          <a:lstStyle>
            <a:lvl1pPr marL="360000" indent="-360000">
              <a:buFont typeface="+mj-lt"/>
              <a:buAutoNum type="arabicPeriod"/>
              <a:defRPr baseline="0"/>
            </a:lvl1pPr>
            <a:lvl2pPr>
              <a:defRPr sz="2000" baseline="0"/>
            </a:lvl2pPr>
            <a:lvl3pPr>
              <a:buFont typeface="Wingdings" pitchFamily="2" charset="2"/>
              <a:buChar char="§"/>
              <a:defRPr sz="1600"/>
            </a:lvl3pPr>
            <a:lvl4pPr>
              <a:defRPr sz="1600"/>
            </a:lvl4pPr>
          </a:lstStyle>
          <a:p>
            <a:pPr lvl="0"/>
            <a:r>
              <a:rPr lang="es-ES" dirty="0"/>
              <a:t>Posar </a:t>
            </a:r>
            <a:r>
              <a:rPr lang="es-ES" dirty="0" err="1"/>
              <a:t>l’índex</a:t>
            </a:r>
            <a:r>
              <a:rPr lang="es-ES" dirty="0"/>
              <a:t> en </a:t>
            </a:r>
            <a:r>
              <a:rPr lang="es-ES" dirty="0" err="1"/>
              <a:t>aquesta</a:t>
            </a:r>
            <a:r>
              <a:rPr lang="es-ES" dirty="0"/>
              <a:t> diapositiva</a:t>
            </a:r>
          </a:p>
          <a:p>
            <a:pPr lvl="1"/>
            <a:r>
              <a:rPr lang="es-ES" dirty="0"/>
              <a:t>Segundo nivel</a:t>
            </a:r>
          </a:p>
          <a:p>
            <a:pPr lvl="2"/>
            <a:r>
              <a:rPr lang="es-ES" dirty="0"/>
              <a:t>Tercer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ol d'apartat">
    <p:spTree>
      <p:nvGrpSpPr>
        <p:cNvPr id="1" name=""/>
        <p:cNvGrpSpPr/>
        <p:nvPr/>
      </p:nvGrpSpPr>
      <p:grpSpPr>
        <a:xfrm>
          <a:off x="0" y="0"/>
          <a:ext cx="0" cy="0"/>
          <a:chOff x="0" y="0"/>
          <a:chExt cx="0" cy="0"/>
        </a:xfrm>
      </p:grpSpPr>
      <p:sp>
        <p:nvSpPr>
          <p:cNvPr id="3" name="6 Marcador de texto"/>
          <p:cNvSpPr>
            <a:spLocks noGrp="1"/>
          </p:cNvSpPr>
          <p:nvPr>
            <p:ph type="body" sz="quarter" idx="11" hasCustomPrompt="1"/>
          </p:nvPr>
        </p:nvSpPr>
        <p:spPr>
          <a:xfrm>
            <a:off x="520514" y="2754497"/>
            <a:ext cx="8751075" cy="1679280"/>
          </a:xfrm>
          <a:prstGeom prst="rect">
            <a:avLst/>
          </a:prstGeom>
        </p:spPr>
        <p:txBody>
          <a:bodyPr/>
          <a:lstStyle>
            <a:lvl1pPr algn="ctr">
              <a:defRPr sz="4000" baseline="0">
                <a:sym typeface="Wingdings" pitchFamily="2" charset="2"/>
              </a:defRPr>
            </a:lvl1pPr>
          </a:lstStyle>
          <a:p>
            <a:pPr lvl="0"/>
            <a:r>
              <a:rPr lang="es-ES" dirty="0" err="1"/>
              <a:t>Títol</a:t>
            </a:r>
            <a:r>
              <a:rPr lang="es-ES" dirty="0"/>
              <a:t> </a:t>
            </a:r>
            <a:r>
              <a:rPr lang="es-ES" dirty="0" err="1"/>
              <a:t>d’apartatOPCIONAL</a:t>
            </a:r>
            <a:endParaRPr lang="es-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ol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a:t>Haga clic para modificar el estilo de texto del patrón</a:t>
            </a:r>
          </a:p>
        </p:txBody>
      </p:sp>
      <p:sp>
        <p:nvSpPr>
          <p:cNvPr id="11" name="10 Marcador de texto"/>
          <p:cNvSpPr>
            <a:spLocks noGrp="1"/>
          </p:cNvSpPr>
          <p:nvPr>
            <p:ph type="body" sz="quarter" idx="12"/>
          </p:nvPr>
        </p:nvSpPr>
        <p:spPr>
          <a:xfrm>
            <a:off x="542925" y="2009775"/>
            <a:ext cx="8739298" cy="4369760"/>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4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baseline="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títols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a:t>Haga clic para modificar el estilo de texto del patrón</a:t>
            </a:r>
          </a:p>
        </p:txBody>
      </p:sp>
      <p:sp>
        <p:nvSpPr>
          <p:cNvPr id="11" name="10 Marcador de texto"/>
          <p:cNvSpPr>
            <a:spLocks noGrp="1"/>
          </p:cNvSpPr>
          <p:nvPr>
            <p:ph type="body" sz="quarter" idx="12"/>
          </p:nvPr>
        </p:nvSpPr>
        <p:spPr>
          <a:xfrm>
            <a:off x="542925" y="2009775"/>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p:txBody>
      </p:sp>
      <p:sp>
        <p:nvSpPr>
          <p:cNvPr id="4" name="6 Marcador de texto"/>
          <p:cNvSpPr>
            <a:spLocks noGrp="1"/>
          </p:cNvSpPr>
          <p:nvPr>
            <p:ph type="body" sz="quarter" idx="13"/>
          </p:nvPr>
        </p:nvSpPr>
        <p:spPr>
          <a:xfrm>
            <a:off x="534691" y="4097743"/>
            <a:ext cx="8751075" cy="424638"/>
          </a:xfrm>
          <a:prstGeom prst="rect">
            <a:avLst/>
          </a:prstGeom>
        </p:spPr>
        <p:txBody>
          <a:bodyPr/>
          <a:lstStyle>
            <a:lvl1pPr>
              <a:defRPr baseline="0"/>
            </a:lvl1pPr>
          </a:lstStyle>
          <a:p>
            <a:pPr lvl="0"/>
            <a:r>
              <a:rPr lang="es-ES" dirty="0"/>
              <a:t>Haga clic para modificar el estilo de texto del patrón</a:t>
            </a:r>
          </a:p>
        </p:txBody>
      </p:sp>
      <p:sp>
        <p:nvSpPr>
          <p:cNvPr id="5" name="10 Marcador de texto"/>
          <p:cNvSpPr>
            <a:spLocks noGrp="1"/>
          </p:cNvSpPr>
          <p:nvPr>
            <p:ph type="body" sz="quarter" idx="14"/>
          </p:nvPr>
        </p:nvSpPr>
        <p:spPr>
          <a:xfrm>
            <a:off x="546469" y="4671459"/>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p:txBody>
      </p:sp>
      <p:sp>
        <p:nvSpPr>
          <p:cNvPr id="8" name="7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tiva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a:t>Haga clic para modificar el estilo de texto del patrón</a:t>
            </a:r>
          </a:p>
        </p:txBody>
      </p:sp>
      <p:sp>
        <p:nvSpPr>
          <p:cNvPr id="8"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6 Marcador de texto"/>
          <p:cNvSpPr>
            <a:spLocks noGrp="1"/>
          </p:cNvSpPr>
          <p:nvPr>
            <p:ph type="body" sz="quarter" idx="13"/>
          </p:nvPr>
        </p:nvSpPr>
        <p:spPr>
          <a:xfrm>
            <a:off x="593415" y="1482136"/>
            <a:ext cx="4130991" cy="419472"/>
          </a:xfrm>
          <a:prstGeom prst="rect">
            <a:avLst/>
          </a:prstGeom>
        </p:spPr>
        <p:txBody>
          <a:bodyPr/>
          <a:lstStyle>
            <a:lvl1pPr>
              <a:defRPr baseline="0"/>
            </a:lvl1pPr>
          </a:lstStyle>
          <a:p>
            <a:pPr lvl="0"/>
            <a:r>
              <a:rPr lang="es-ES"/>
              <a:t>Haga clic para modificar el estilo de texto del patrón</a:t>
            </a:r>
          </a:p>
        </p:txBody>
      </p:sp>
      <p:sp>
        <p:nvSpPr>
          <p:cNvPr id="6" name="10 Marcador de texto"/>
          <p:cNvSpPr>
            <a:spLocks noGrp="1"/>
          </p:cNvSpPr>
          <p:nvPr>
            <p:ph type="body" sz="quarter" idx="14"/>
          </p:nvPr>
        </p:nvSpPr>
        <p:spPr>
          <a:xfrm>
            <a:off x="598975" y="2055852"/>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0" name="9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tge gran">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48792" y="1484645"/>
            <a:ext cx="7819044" cy="47065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3 Marcador de texto"/>
          <p:cNvSpPr>
            <a:spLocks noGrp="1"/>
          </p:cNvSpPr>
          <p:nvPr>
            <p:ph type="body" sz="half" idx="2"/>
          </p:nvPr>
        </p:nvSpPr>
        <p:spPr>
          <a:xfrm>
            <a:off x="548792" y="6180729"/>
            <a:ext cx="5943600" cy="464620"/>
          </a:xfrm>
          <a:prstGeom prst="rect">
            <a:avLst/>
          </a:prstGeom>
        </p:spPr>
        <p:txBody>
          <a:bodyPr/>
          <a:lstStyle>
            <a:lvl1pPr marL="0" indent="0">
              <a:buNone/>
              <a:defRPr sz="1400" baseline="0">
                <a:solidFill>
                  <a:schemeClr val="bg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a:t>Posar el </a:t>
            </a:r>
            <a:r>
              <a:rPr lang="es-ES" dirty="0" err="1"/>
              <a:t>títol</a:t>
            </a:r>
            <a:r>
              <a:rPr lang="es-ES" dirty="0"/>
              <a:t> de la diapositiva </a:t>
            </a:r>
            <a:r>
              <a:rPr lang="es-ES" dirty="0" err="1"/>
              <a:t>amb</a:t>
            </a:r>
            <a:r>
              <a:rPr lang="es-ES" dirty="0"/>
              <a:t> el número de </a:t>
            </a:r>
            <a:r>
              <a:rPr lang="es-ES" dirty="0" err="1"/>
              <a:t>l’índex</a:t>
            </a:r>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9.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4" descr="diapo_horizontales"/>
          <p:cNvPicPr>
            <a:picLocks noChangeAspect="1" noChangeArrowheads="1"/>
          </p:cNvPicPr>
          <p:nvPr/>
        </p:nvPicPr>
        <p:blipFill>
          <a:blip r:embed="rId4" cstate="print"/>
          <a:srcRect/>
          <a:stretch>
            <a:fillRect/>
          </a:stretch>
        </p:blipFill>
        <p:spPr bwMode="auto">
          <a:xfrm>
            <a:off x="0" y="0"/>
            <a:ext cx="9906000" cy="6858000"/>
          </a:xfrm>
          <a:prstGeom prst="rect">
            <a:avLst/>
          </a:prstGeom>
          <a:noFill/>
          <a:ln w="9525">
            <a:noFill/>
            <a:miter lim="800000"/>
            <a:headEnd/>
            <a:tailEnd/>
          </a:ln>
        </p:spPr>
      </p:pic>
      <p:grpSp>
        <p:nvGrpSpPr>
          <p:cNvPr id="1027" name="9 Grupo"/>
          <p:cNvGrpSpPr>
            <a:grpSpLocks/>
          </p:cNvGrpSpPr>
          <p:nvPr/>
        </p:nvGrpSpPr>
        <p:grpSpPr bwMode="auto">
          <a:xfrm>
            <a:off x="200025" y="6376988"/>
            <a:ext cx="6515100" cy="334962"/>
            <a:chOff x="200571" y="6377181"/>
            <a:chExt cx="6514038" cy="335249"/>
          </a:xfrm>
        </p:grpSpPr>
        <p:grpSp>
          <p:nvGrpSpPr>
            <p:cNvPr id="1028" name="17 Grupo"/>
            <p:cNvGrpSpPr>
              <a:grpSpLocks/>
            </p:cNvGrpSpPr>
            <p:nvPr/>
          </p:nvGrpSpPr>
          <p:grpSpPr bwMode="auto">
            <a:xfrm>
              <a:off x="4247708" y="6415939"/>
              <a:ext cx="2466901" cy="261979"/>
              <a:chOff x="4247708" y="6415939"/>
              <a:chExt cx="2466901" cy="261979"/>
            </a:xfrm>
          </p:grpSpPr>
          <p:pic>
            <p:nvPicPr>
              <p:cNvPr id="1036" name="Imagen 1"/>
              <p:cNvPicPr>
                <a:picLocks noChangeAspect="1"/>
              </p:cNvPicPr>
              <p:nvPr/>
            </p:nvPicPr>
            <p:blipFill>
              <a:blip r:embed="rId5" cstate="print"/>
              <a:srcRect/>
              <a:stretch>
                <a:fillRect/>
              </a:stretch>
            </p:blipFill>
            <p:spPr bwMode="auto">
              <a:xfrm>
                <a:off x="4854059" y="6415939"/>
                <a:ext cx="1860550" cy="244769"/>
              </a:xfrm>
              <a:prstGeom prst="rect">
                <a:avLst/>
              </a:prstGeom>
              <a:noFill/>
              <a:ln w="9525">
                <a:noFill/>
                <a:miter lim="800000"/>
                <a:headEnd/>
                <a:tailEnd/>
              </a:ln>
            </p:spPr>
          </p:pic>
          <p:pic>
            <p:nvPicPr>
              <p:cNvPr id="1037" name="Imagen 13"/>
              <p:cNvPicPr>
                <a:picLocks noChangeAspect="1"/>
              </p:cNvPicPr>
              <p:nvPr/>
            </p:nvPicPr>
            <p:blipFill>
              <a:blip r:embed="rId6" cstate="print"/>
              <a:srcRect/>
              <a:stretch>
                <a:fillRect/>
              </a:stretch>
            </p:blipFill>
            <p:spPr bwMode="auto">
              <a:xfrm>
                <a:off x="4247708" y="6422534"/>
                <a:ext cx="485700" cy="255384"/>
              </a:xfrm>
              <a:prstGeom prst="rect">
                <a:avLst/>
              </a:prstGeom>
              <a:noFill/>
              <a:ln w="9525">
                <a:noFill/>
                <a:miter lim="800000"/>
                <a:headEnd/>
                <a:tailEnd/>
              </a:ln>
            </p:spPr>
          </p:pic>
        </p:grpSp>
        <p:grpSp>
          <p:nvGrpSpPr>
            <p:cNvPr id="1029" name="12 Grupo"/>
            <p:cNvGrpSpPr>
              <a:grpSpLocks/>
            </p:cNvGrpSpPr>
            <p:nvPr/>
          </p:nvGrpSpPr>
          <p:grpSpPr bwMode="auto">
            <a:xfrm>
              <a:off x="200571" y="6377181"/>
              <a:ext cx="4069911" cy="335249"/>
              <a:chOff x="200571" y="6377181"/>
              <a:chExt cx="4069911" cy="335249"/>
            </a:xfrm>
          </p:grpSpPr>
          <p:grpSp>
            <p:nvGrpSpPr>
              <p:cNvPr id="1030" name="Agrupar 14"/>
              <p:cNvGrpSpPr>
                <a:grpSpLocks/>
              </p:cNvGrpSpPr>
              <p:nvPr/>
            </p:nvGrpSpPr>
            <p:grpSpPr bwMode="auto">
              <a:xfrm>
                <a:off x="814971" y="6377181"/>
                <a:ext cx="3455511" cy="335249"/>
                <a:chOff x="4732227" y="4143388"/>
                <a:chExt cx="5019615" cy="495049"/>
              </a:xfrm>
            </p:grpSpPr>
            <p:pic>
              <p:nvPicPr>
                <p:cNvPr id="1032" name="Imagen 5"/>
                <p:cNvPicPr>
                  <a:picLocks noChangeAspect="1"/>
                </p:cNvPicPr>
                <p:nvPr/>
              </p:nvPicPr>
              <p:blipFill>
                <a:blip r:embed="rId7" cstate="print"/>
                <a:srcRect/>
                <a:stretch>
                  <a:fillRect/>
                </a:stretch>
              </p:blipFill>
              <p:spPr bwMode="auto">
                <a:xfrm>
                  <a:off x="4732227" y="4155962"/>
                  <a:ext cx="1409700" cy="469900"/>
                </a:xfrm>
                <a:prstGeom prst="rect">
                  <a:avLst/>
                </a:prstGeom>
                <a:noFill/>
                <a:ln w="9525">
                  <a:noFill/>
                  <a:miter lim="800000"/>
                  <a:headEnd/>
                  <a:tailEnd/>
                </a:ln>
              </p:spPr>
            </p:pic>
            <p:pic>
              <p:nvPicPr>
                <p:cNvPr id="1033" name="Imagen 6"/>
                <p:cNvPicPr>
                  <a:picLocks noChangeAspect="1"/>
                </p:cNvPicPr>
                <p:nvPr/>
              </p:nvPicPr>
              <p:blipFill>
                <a:blip r:embed="rId8" cstate="print"/>
                <a:srcRect/>
                <a:stretch>
                  <a:fillRect/>
                </a:stretch>
              </p:blipFill>
              <p:spPr bwMode="auto">
                <a:xfrm>
                  <a:off x="6140134" y="4168537"/>
                  <a:ext cx="1511300" cy="469900"/>
                </a:xfrm>
                <a:prstGeom prst="rect">
                  <a:avLst/>
                </a:prstGeom>
                <a:noFill/>
                <a:ln w="9525">
                  <a:noFill/>
                  <a:miter lim="800000"/>
                  <a:headEnd/>
                  <a:tailEnd/>
                </a:ln>
              </p:spPr>
            </p:pic>
            <p:pic>
              <p:nvPicPr>
                <p:cNvPr id="1034" name="Imagen 7"/>
                <p:cNvPicPr>
                  <a:picLocks noChangeAspect="1"/>
                </p:cNvPicPr>
                <p:nvPr/>
              </p:nvPicPr>
              <p:blipFill>
                <a:blip r:embed="rId9" cstate="print"/>
                <a:srcRect/>
                <a:stretch>
                  <a:fillRect/>
                </a:stretch>
              </p:blipFill>
              <p:spPr bwMode="auto">
                <a:xfrm>
                  <a:off x="7413087" y="4155962"/>
                  <a:ext cx="939800" cy="469900"/>
                </a:xfrm>
                <a:prstGeom prst="rect">
                  <a:avLst/>
                </a:prstGeom>
                <a:noFill/>
                <a:ln w="9525">
                  <a:noFill/>
                  <a:miter lim="800000"/>
                  <a:headEnd/>
                  <a:tailEnd/>
                </a:ln>
              </p:spPr>
            </p:pic>
            <p:pic>
              <p:nvPicPr>
                <p:cNvPr id="1035" name="Imagen 8"/>
                <p:cNvPicPr>
                  <a:picLocks noChangeAspect="1"/>
                </p:cNvPicPr>
                <p:nvPr/>
              </p:nvPicPr>
              <p:blipFill>
                <a:blip r:embed="rId10" cstate="print"/>
                <a:srcRect/>
                <a:stretch>
                  <a:fillRect/>
                </a:stretch>
              </p:blipFill>
              <p:spPr bwMode="auto">
                <a:xfrm>
                  <a:off x="8177042" y="4143388"/>
                  <a:ext cx="1574800" cy="469900"/>
                </a:xfrm>
                <a:prstGeom prst="rect">
                  <a:avLst/>
                </a:prstGeom>
                <a:noFill/>
                <a:ln w="9525">
                  <a:noFill/>
                  <a:miter lim="800000"/>
                  <a:headEnd/>
                  <a:tailEnd/>
                </a:ln>
              </p:spPr>
            </p:pic>
          </p:grpSp>
          <p:pic>
            <p:nvPicPr>
              <p:cNvPr id="1031" name="Imagen 15"/>
              <p:cNvPicPr>
                <a:picLocks noChangeAspect="1"/>
              </p:cNvPicPr>
              <p:nvPr/>
            </p:nvPicPr>
            <p:blipFill>
              <a:blip r:embed="rId11" cstate="print"/>
              <a:srcRect/>
              <a:stretch>
                <a:fillRect/>
              </a:stretch>
            </p:blipFill>
            <p:spPr bwMode="auto">
              <a:xfrm>
                <a:off x="200571" y="6400698"/>
                <a:ext cx="672867" cy="301284"/>
              </a:xfrm>
              <a:prstGeom prst="rect">
                <a:avLst/>
              </a:prstGeom>
              <a:noFill/>
              <a:ln w="9525">
                <a:noFill/>
                <a:miter lim="800000"/>
                <a:headEnd/>
                <a:tailEnd/>
              </a:ln>
            </p:spPr>
          </p:pic>
        </p:grpSp>
      </p:grpSp>
      <p:sp>
        <p:nvSpPr>
          <p:cNvPr id="14" name="13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3E192-06A8-4597-BE46-D113F9CFBA26}"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18" r:id="rId1"/>
    <p:sldLayoutId id="2147484519" r:id="rId2"/>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50" name="Rectangle 6"/>
          <p:cNvSpPr>
            <a:spLocks noGrp="1" noChangeArrowheads="1"/>
          </p:cNvSpPr>
          <p:nvPr>
            <p:ph type="sldNum" sz="quarter" idx="4"/>
          </p:nvPr>
        </p:nvSpPr>
        <p:spPr bwMode="auto">
          <a:xfrm>
            <a:off x="8775700" y="6526213"/>
            <a:ext cx="106362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rgbClr val="7D468C"/>
                </a:solidFill>
                <a:latin typeface="Calibri" pitchFamily="34" charset="0"/>
                <a:ea typeface="ＭＳ Ｐゴシック" pitchFamily="1" charset="-128"/>
                <a:cs typeface="+mn-cs"/>
              </a:defRPr>
            </a:lvl1pPr>
          </a:lstStyle>
          <a:p>
            <a:pPr>
              <a:defRPr/>
            </a:pPr>
            <a:fld id="{7CE8679B-3567-4070-9B36-F7AB56206DC1}" type="slidenum">
              <a:rPr lang="ca-ES"/>
              <a:pPr>
                <a:defRPr/>
              </a:pPr>
              <a:t>‹Nº›</a:t>
            </a:fld>
            <a:r>
              <a:rPr lang="ca-ES"/>
              <a:t>1</a:t>
            </a:r>
          </a:p>
        </p:txBody>
      </p:sp>
      <p:pic>
        <p:nvPicPr>
          <p:cNvPr id="2051" name="Picture 2" descr="diapos_verticales"/>
          <p:cNvPicPr>
            <a:picLocks noChangeAspect="1" noChangeArrowheads="1"/>
          </p:cNvPicPr>
          <p:nvPr/>
        </p:nvPicPr>
        <p:blipFill>
          <a:blip r:embed="rId4" cstate="print"/>
          <a:srcRect/>
          <a:stretch>
            <a:fillRect/>
          </a:stretch>
        </p:blipFill>
        <p:spPr bwMode="auto">
          <a:xfrm>
            <a:off x="0" y="0"/>
            <a:ext cx="10102850" cy="69945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21" r:id="rId1"/>
    <p:sldLayoutId id="2147484522" r:id="rId2"/>
  </p:sldLayoutIdLst>
  <p:hf hdr="0" ftr="0" dt="0"/>
  <p:txStyles>
    <p:titleStyle>
      <a:lvl1pPr algn="l" rtl="0" eaLnBrk="0" fontAlgn="base" hangingPunct="0">
        <a:spcBef>
          <a:spcPct val="0"/>
        </a:spcBef>
        <a:spcAft>
          <a:spcPct val="0"/>
        </a:spcAft>
        <a:defRPr sz="1900" b="1">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buChar char="•"/>
        <a:defRPr sz="2300" b="1">
          <a:solidFill>
            <a:srgbClr val="7D468C"/>
          </a:solidFill>
          <a:latin typeface="+mn-lt"/>
          <a:ea typeface="ＭＳ Ｐゴシック" charset="0"/>
          <a:cs typeface="ＭＳ Ｐゴシック" charset="0"/>
        </a:defRPr>
      </a:lvl1pPr>
      <a:lvl2pPr marL="800100" indent="-342900" algn="l" rtl="0" eaLnBrk="0" fontAlgn="base" hangingPunct="0">
        <a:spcBef>
          <a:spcPct val="20000"/>
        </a:spcBef>
        <a:spcAft>
          <a:spcPct val="0"/>
        </a:spcAft>
        <a:buChar char="–"/>
        <a:defRPr sz="2800">
          <a:solidFill>
            <a:srgbClr val="4D4D4D"/>
          </a:solidFill>
          <a:latin typeface="+mn-lt"/>
          <a:ea typeface="ＭＳ Ｐゴシック" charset="0"/>
        </a:defRPr>
      </a:lvl2pPr>
      <a:lvl3pPr marL="1371600" indent="-457200" algn="l" rtl="0" eaLnBrk="0" fontAlgn="base" hangingPunct="0">
        <a:spcBef>
          <a:spcPct val="20000"/>
        </a:spcBef>
        <a:spcAft>
          <a:spcPct val="0"/>
        </a:spcAft>
        <a:buChar char="•"/>
        <a:defRPr sz="2400">
          <a:solidFill>
            <a:schemeClr val="tx1"/>
          </a:solidFill>
          <a:latin typeface="Arial" charset="0"/>
          <a:ea typeface="ＭＳ Ｐゴシック" charset="0"/>
        </a:defRPr>
      </a:lvl3pPr>
      <a:lvl4pPr marL="1714500" indent="-342900" algn="l" rtl="0" eaLnBrk="0" fontAlgn="base" hangingPunct="0">
        <a:spcBef>
          <a:spcPct val="20000"/>
        </a:spcBef>
        <a:spcAft>
          <a:spcPct val="0"/>
        </a:spcAft>
        <a:buChar char="–"/>
        <a:defRPr sz="2000">
          <a:solidFill>
            <a:srgbClr val="4D4D4D"/>
          </a:solidFill>
          <a:latin typeface="Arial" charset="0"/>
          <a:ea typeface="ＭＳ Ｐゴシック" charset="0"/>
        </a:defRPr>
      </a:lvl4pPr>
      <a:lvl5pPr marL="2209800" indent="-381000" algn="l" rtl="0" eaLnBrk="0" fontAlgn="base" hangingPunct="0">
        <a:spcBef>
          <a:spcPct val="20000"/>
        </a:spcBef>
        <a:spcAft>
          <a:spcPct val="0"/>
        </a:spcAft>
        <a:buChar char="»"/>
        <a:defRPr sz="2000">
          <a:solidFill>
            <a:schemeClr val="tx1"/>
          </a:solidFill>
          <a:latin typeface="Arial" charset="0"/>
          <a:ea typeface="ＭＳ Ｐゴシック"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diapo_texto"/>
          <p:cNvPicPr>
            <a:picLocks noChangeAspect="1" noChangeArrowheads="1"/>
          </p:cNvPicPr>
          <p:nvPr/>
        </p:nvPicPr>
        <p:blipFill>
          <a:blip r:embed="rId8" cstate="print"/>
          <a:srcRect/>
          <a:stretch>
            <a:fillRect/>
          </a:stretch>
        </p:blipFill>
        <p:spPr bwMode="auto">
          <a:xfrm>
            <a:off x="0" y="0"/>
            <a:ext cx="9906000" cy="6858000"/>
          </a:xfrm>
          <a:prstGeom prst="rect">
            <a:avLst/>
          </a:prstGeom>
          <a:noFill/>
          <a:ln w="9525">
            <a:noFill/>
            <a:miter lim="800000"/>
            <a:headEnd/>
            <a:tailEnd/>
          </a:ln>
        </p:spPr>
      </p:pic>
      <p:sp>
        <p:nvSpPr>
          <p:cNvPr id="3" name="2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693E6-05C7-4835-B090-7C06735099B0}"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28" r:id="rId1"/>
    <p:sldLayoutId id="2147484523" r:id="rId2"/>
    <p:sldLayoutId id="2147484524" r:id="rId3"/>
    <p:sldLayoutId id="2147484525" r:id="rId4"/>
    <p:sldLayoutId id="2147484526" r:id="rId5"/>
    <p:sldLayoutId id="2147484527" r:id="rId6"/>
  </p:sldLayoutIdLst>
  <p:hf hdr="0" ftr="0" dt="0"/>
  <p:txStyles>
    <p:titleStyle>
      <a:lvl1pPr algn="l" rtl="0" eaLnBrk="0" fontAlgn="base" hangingPunct="0">
        <a:spcBef>
          <a:spcPct val="0"/>
        </a:spcBef>
        <a:spcAft>
          <a:spcPct val="0"/>
        </a:spcAft>
        <a:defRPr sz="1900" b="1">
          <a:solidFill>
            <a:schemeClr val="bg1"/>
          </a:solidFill>
          <a:latin typeface="+mj-lt"/>
          <a:ea typeface="+mj-ea"/>
          <a:cs typeface="+mj-cs"/>
        </a:defRPr>
      </a:lvl1pPr>
      <a:lvl2pPr algn="l" rtl="0" eaLnBrk="0" fontAlgn="base" hangingPunct="0">
        <a:spcBef>
          <a:spcPct val="0"/>
        </a:spcBef>
        <a:spcAft>
          <a:spcPct val="0"/>
        </a:spcAft>
        <a:defRPr sz="1900" b="1">
          <a:solidFill>
            <a:schemeClr val="bg1"/>
          </a:solidFill>
          <a:latin typeface="Calibri" pitchFamily="34" charset="0"/>
        </a:defRPr>
      </a:lvl2pPr>
      <a:lvl3pPr algn="l" rtl="0" eaLnBrk="0" fontAlgn="base" hangingPunct="0">
        <a:spcBef>
          <a:spcPct val="0"/>
        </a:spcBef>
        <a:spcAft>
          <a:spcPct val="0"/>
        </a:spcAft>
        <a:defRPr sz="1900" b="1">
          <a:solidFill>
            <a:schemeClr val="bg1"/>
          </a:solidFill>
          <a:latin typeface="Calibri" pitchFamily="34" charset="0"/>
        </a:defRPr>
      </a:lvl3pPr>
      <a:lvl4pPr algn="l" rtl="0" eaLnBrk="0" fontAlgn="base" hangingPunct="0">
        <a:spcBef>
          <a:spcPct val="0"/>
        </a:spcBef>
        <a:spcAft>
          <a:spcPct val="0"/>
        </a:spcAft>
        <a:defRPr sz="1900" b="1">
          <a:solidFill>
            <a:schemeClr val="bg1"/>
          </a:solidFill>
          <a:latin typeface="Calibri" pitchFamily="34" charset="0"/>
        </a:defRPr>
      </a:lvl4pPr>
      <a:lvl5pPr algn="l" rtl="0" eaLnBrk="0" fontAlgn="base" hangingPunct="0">
        <a:spcBef>
          <a:spcPct val="0"/>
        </a:spcBef>
        <a:spcAft>
          <a:spcPct val="0"/>
        </a:spcAft>
        <a:defRPr sz="1900" b="1">
          <a:solidFill>
            <a:schemeClr val="bg1"/>
          </a:solidFill>
          <a:latin typeface="Calibri" pitchFamily="34"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defRPr sz="2300" b="1">
          <a:solidFill>
            <a:srgbClr val="7D468C"/>
          </a:solidFill>
          <a:latin typeface="+mn-lt"/>
          <a:ea typeface="+mn-ea"/>
          <a:cs typeface="+mn-cs"/>
        </a:defRPr>
      </a:lvl1pPr>
      <a:lvl2pPr marL="800100" indent="-342900" algn="l" rtl="0" eaLnBrk="0" fontAlgn="base" hangingPunct="0">
        <a:spcBef>
          <a:spcPct val="20000"/>
        </a:spcBef>
        <a:spcAft>
          <a:spcPct val="0"/>
        </a:spcAft>
        <a:defRPr>
          <a:solidFill>
            <a:srgbClr val="4D4D4D"/>
          </a:solidFill>
          <a:latin typeface="+mn-lt"/>
        </a:defRPr>
      </a:lvl2pPr>
      <a:lvl3pPr marL="1371600" indent="-457200" algn="l" rtl="0" eaLnBrk="0" fontAlgn="base" hangingPunct="0">
        <a:spcBef>
          <a:spcPct val="20000"/>
        </a:spcBef>
        <a:spcAft>
          <a:spcPct val="0"/>
        </a:spcAft>
        <a:defRPr sz="2400">
          <a:solidFill>
            <a:schemeClr val="tx1"/>
          </a:solidFill>
          <a:latin typeface="Arial" charset="0"/>
        </a:defRPr>
      </a:lvl3pPr>
      <a:lvl4pPr marL="1714500" indent="-342900" algn="l" rtl="0" eaLnBrk="0" fontAlgn="base" hangingPunct="0">
        <a:spcBef>
          <a:spcPct val="20000"/>
        </a:spcBef>
        <a:spcAft>
          <a:spcPct val="0"/>
        </a:spcAft>
        <a:defRPr>
          <a:solidFill>
            <a:srgbClr val="4D4D4D"/>
          </a:solidFill>
          <a:latin typeface="Arial" charset="0"/>
        </a:defRPr>
      </a:lvl4pPr>
      <a:lvl5pPr marL="2209800" indent="-381000" algn="l" rtl="0" eaLnBrk="0" fontAlgn="base" hangingPunct="0">
        <a:spcBef>
          <a:spcPct val="20000"/>
        </a:spcBef>
        <a:spcAft>
          <a:spcPct val="0"/>
        </a:spcAft>
        <a:defRPr sz="2000">
          <a:solidFill>
            <a:schemeClr val="tx1"/>
          </a:solidFill>
          <a:latin typeface="Arial"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bowtie-bio.sourceforge.net/index.shtml" TargetMode="External"/><Relationship Id="rId7"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 Marcador de texto"/>
          <p:cNvSpPr>
            <a:spLocks noGrp="1"/>
          </p:cNvSpPr>
          <p:nvPr>
            <p:ph type="body" sz="quarter" idx="4294967295"/>
          </p:nvPr>
        </p:nvSpPr>
        <p:spPr>
          <a:xfrm>
            <a:off x="-519289" y="3902300"/>
            <a:ext cx="10052757" cy="1194274"/>
          </a:xfrm>
          <a:prstGeom prst="rect">
            <a:avLst/>
          </a:prstGeom>
        </p:spPr>
        <p:txBody>
          <a:bodyPr/>
          <a:lstStyle>
            <a:lvl1pPr>
              <a:buNone/>
              <a:defRPr lang="ca-ES" sz="3200" b="0" baseline="0" smtClean="0">
                <a:solidFill>
                  <a:schemeClr val="tx1">
                    <a:lumMod val="50000"/>
                    <a:lumOff val="50000"/>
                  </a:schemeClr>
                </a:solidFill>
              </a:defRPr>
            </a:lvl1pPr>
          </a:lstStyle>
          <a:p>
            <a:pPr marL="457200" indent="-457200" algn="r" eaLnBrk="1" hangingPunct="1">
              <a:spcBef>
                <a:spcPts val="0"/>
              </a:spcBef>
              <a:spcAft>
                <a:spcPts val="0"/>
              </a:spcAft>
              <a:defRPr/>
            </a:pPr>
            <a:r>
              <a:rPr lang="es-ES" b="1" dirty="0">
                <a:solidFill>
                  <a:srgbClr val="7D468C"/>
                </a:solidFill>
                <a:latin typeface="+mj-lt"/>
              </a:rPr>
              <a:t>INTRODUCTION TO OMICS DATA </a:t>
            </a:r>
            <a:r>
              <a:rPr lang="es-ES" b="1" dirty="0" smtClean="0">
                <a:solidFill>
                  <a:srgbClr val="7D468C"/>
                </a:solidFill>
                <a:latin typeface="+mj-lt"/>
              </a:rPr>
              <a:t>ANALYSIS RNA-</a:t>
            </a:r>
            <a:r>
              <a:rPr lang="es-ES" b="1" dirty="0" err="1" smtClean="0">
                <a:solidFill>
                  <a:srgbClr val="7D468C"/>
                </a:solidFill>
                <a:latin typeface="+mj-lt"/>
              </a:rPr>
              <a:t>seq</a:t>
            </a:r>
            <a:endParaRPr lang="es-ES" dirty="0"/>
          </a:p>
        </p:txBody>
      </p:sp>
      <p:sp>
        <p:nvSpPr>
          <p:cNvPr id="2" name="Rectángulo 1"/>
          <p:cNvSpPr/>
          <p:nvPr/>
        </p:nvSpPr>
        <p:spPr>
          <a:xfrm>
            <a:off x="259645" y="4601037"/>
            <a:ext cx="9482667" cy="1661993"/>
          </a:xfrm>
          <a:prstGeom prst="rect">
            <a:avLst/>
          </a:prstGeom>
        </p:spPr>
        <p:txBody>
          <a:bodyPr wrap="square">
            <a:spAutoFit/>
          </a:bodyPr>
          <a:lstStyle/>
          <a:p>
            <a:pPr algn="ctr"/>
            <a:r>
              <a:rPr lang="es-ES" b="1" dirty="0" err="1">
                <a:solidFill>
                  <a:schemeClr val="bg1">
                    <a:lumMod val="50000"/>
                  </a:schemeClr>
                </a:solidFill>
                <a:latin typeface="Arial" panose="020B0604020202020204" pitchFamily="34" charset="0"/>
              </a:rPr>
              <a:t>Bioinformatics</a:t>
            </a:r>
            <a:r>
              <a:rPr lang="es-ES" b="1" dirty="0">
                <a:solidFill>
                  <a:schemeClr val="bg1">
                    <a:lumMod val="50000"/>
                  </a:schemeClr>
                </a:solidFill>
                <a:latin typeface="Arial" panose="020B0604020202020204" pitchFamily="34" charset="0"/>
              </a:rPr>
              <a:t> </a:t>
            </a:r>
            <a:r>
              <a:rPr lang="es-ES" b="1" dirty="0" err="1">
                <a:solidFill>
                  <a:schemeClr val="bg1">
                    <a:lumMod val="50000"/>
                  </a:schemeClr>
                </a:solidFill>
                <a:latin typeface="Arial" panose="020B0604020202020204" pitchFamily="34" charset="0"/>
              </a:rPr>
              <a:t>Course</a:t>
            </a:r>
            <a:r>
              <a:rPr lang="es-ES" b="1" dirty="0">
                <a:solidFill>
                  <a:schemeClr val="bg1">
                    <a:lumMod val="50000"/>
                  </a:schemeClr>
                </a:solidFill>
                <a:latin typeface="Arial" panose="020B0604020202020204" pitchFamily="34" charset="0"/>
              </a:rPr>
              <a:t> UEB-VHIR </a:t>
            </a:r>
            <a:r>
              <a:rPr lang="es-ES" dirty="0">
                <a:solidFill>
                  <a:schemeClr val="bg1">
                    <a:lumMod val="50000"/>
                  </a:schemeClr>
                </a:solidFill>
              </a:rPr>
              <a:t/>
            </a:r>
            <a:br>
              <a:rPr lang="es-ES" dirty="0">
                <a:solidFill>
                  <a:schemeClr val="bg1">
                    <a:lumMod val="50000"/>
                  </a:schemeClr>
                </a:solidFill>
              </a:rPr>
            </a:br>
            <a:r>
              <a:rPr lang="es-ES" sz="1600" dirty="0" err="1" smtClean="0">
                <a:solidFill>
                  <a:schemeClr val="bg1">
                    <a:lumMod val="50000"/>
                  </a:schemeClr>
                </a:solidFill>
                <a:latin typeface="Arial" panose="020B0604020202020204" pitchFamily="34" charset="0"/>
              </a:rPr>
              <a:t>November</a:t>
            </a:r>
            <a:r>
              <a:rPr lang="es-ES" sz="1600" dirty="0" smtClean="0">
                <a:solidFill>
                  <a:schemeClr val="bg1">
                    <a:lumMod val="50000"/>
                  </a:schemeClr>
                </a:solidFill>
                <a:latin typeface="Arial" panose="020B0604020202020204" pitchFamily="34" charset="0"/>
              </a:rPr>
              <a:t> 2023</a:t>
            </a:r>
          </a:p>
          <a:p>
            <a:pPr algn="ctr"/>
            <a:r>
              <a:rPr lang="es-ES" dirty="0">
                <a:solidFill>
                  <a:schemeClr val="bg1">
                    <a:lumMod val="50000"/>
                  </a:schemeClr>
                </a:solidFill>
              </a:rPr>
              <a:t/>
            </a:r>
            <a:br>
              <a:rPr lang="es-ES" dirty="0">
                <a:solidFill>
                  <a:schemeClr val="bg1">
                    <a:lumMod val="50000"/>
                  </a:schemeClr>
                </a:solidFill>
              </a:rPr>
            </a:br>
            <a:r>
              <a:rPr lang="es-ES" b="1" u="sng" dirty="0">
                <a:solidFill>
                  <a:schemeClr val="bg1">
                    <a:lumMod val="50000"/>
                  </a:schemeClr>
                </a:solidFill>
                <a:latin typeface="Arial" panose="020B0604020202020204" pitchFamily="34" charset="0"/>
              </a:rPr>
              <a:t>Esther </a:t>
            </a:r>
            <a:r>
              <a:rPr lang="es-ES" b="1" u="sng" dirty="0" smtClean="0">
                <a:solidFill>
                  <a:schemeClr val="bg1">
                    <a:lumMod val="50000"/>
                  </a:schemeClr>
                </a:solidFill>
                <a:latin typeface="Arial" panose="020B0604020202020204" pitchFamily="34" charset="0"/>
              </a:rPr>
              <a:t>Camacho</a:t>
            </a:r>
            <a:r>
              <a:rPr lang="es-ES" b="1" u="sng" baseline="30000" dirty="0" smtClean="0">
                <a:solidFill>
                  <a:schemeClr val="bg1">
                    <a:lumMod val="50000"/>
                  </a:schemeClr>
                </a:solidFill>
                <a:latin typeface="Arial" panose="020B0604020202020204" pitchFamily="34" charset="0"/>
              </a:rPr>
              <a:t>1</a:t>
            </a:r>
            <a:r>
              <a:rPr lang="es-ES" dirty="0" smtClean="0">
                <a:solidFill>
                  <a:schemeClr val="bg1">
                    <a:lumMod val="50000"/>
                  </a:schemeClr>
                </a:solidFill>
                <a:latin typeface="Arial" panose="020B0604020202020204" pitchFamily="34" charset="0"/>
              </a:rPr>
              <a:t>, Mireia </a:t>
            </a:r>
            <a:r>
              <a:rPr lang="es-ES" dirty="0">
                <a:solidFill>
                  <a:schemeClr val="bg1">
                    <a:lumMod val="50000"/>
                  </a:schemeClr>
                </a:solidFill>
                <a:latin typeface="Arial" panose="020B0604020202020204" pitchFamily="34" charset="0"/>
              </a:rPr>
              <a:t>Ferrer</a:t>
            </a:r>
            <a:r>
              <a:rPr lang="es-ES" baseline="30000" dirty="0">
                <a:solidFill>
                  <a:schemeClr val="bg1">
                    <a:lumMod val="50000"/>
                  </a:schemeClr>
                </a:solidFill>
                <a:latin typeface="Arial" panose="020B0604020202020204" pitchFamily="34" charset="0"/>
              </a:rPr>
              <a:t>1</a:t>
            </a:r>
            <a:r>
              <a:rPr lang="es-ES" dirty="0">
                <a:solidFill>
                  <a:schemeClr val="bg1">
                    <a:lumMod val="50000"/>
                  </a:schemeClr>
                </a:solidFill>
                <a:latin typeface="Arial" panose="020B0604020202020204" pitchFamily="34" charset="0"/>
              </a:rPr>
              <a:t>, Álex </a:t>
            </a:r>
            <a:r>
              <a:rPr lang="es-ES" dirty="0" smtClean="0">
                <a:solidFill>
                  <a:schemeClr val="bg1">
                    <a:lumMod val="50000"/>
                  </a:schemeClr>
                </a:solidFill>
                <a:latin typeface="Arial" panose="020B0604020202020204" pitchFamily="34" charset="0"/>
              </a:rPr>
              <a:t>Sánchez</a:t>
            </a:r>
            <a:r>
              <a:rPr lang="es-ES" baseline="30000" dirty="0" smtClean="0">
                <a:solidFill>
                  <a:schemeClr val="bg1">
                    <a:lumMod val="50000"/>
                  </a:schemeClr>
                </a:solidFill>
                <a:latin typeface="Arial" panose="020B0604020202020204" pitchFamily="34" charset="0"/>
              </a:rPr>
              <a:t>1,2</a:t>
            </a:r>
            <a:r>
              <a:rPr lang="es-ES" dirty="0" smtClean="0">
                <a:solidFill>
                  <a:schemeClr val="bg1">
                    <a:lumMod val="50000"/>
                  </a:schemeClr>
                </a:solidFill>
                <a:latin typeface="Arial" panose="020B0604020202020204" pitchFamily="34" charset="0"/>
              </a:rPr>
              <a:t>, </a:t>
            </a:r>
            <a:r>
              <a:rPr lang="es-ES" dirty="0">
                <a:solidFill>
                  <a:schemeClr val="bg1">
                    <a:lumMod val="50000"/>
                  </a:schemeClr>
                </a:solidFill>
                <a:latin typeface="Arial" panose="020B0604020202020204" pitchFamily="34" charset="0"/>
              </a:rPr>
              <a:t>Berta Miró</a:t>
            </a:r>
            <a:r>
              <a:rPr lang="es-ES" baseline="30000" dirty="0">
                <a:solidFill>
                  <a:schemeClr val="bg1">
                    <a:lumMod val="50000"/>
                  </a:schemeClr>
                </a:solidFill>
                <a:latin typeface="Arial" panose="020B0604020202020204" pitchFamily="34" charset="0"/>
              </a:rPr>
              <a:t>1</a:t>
            </a:r>
            <a:r>
              <a:rPr lang="es-ES" dirty="0">
                <a:solidFill>
                  <a:schemeClr val="bg1">
                    <a:lumMod val="50000"/>
                  </a:schemeClr>
                </a:solidFill>
              </a:rPr>
              <a:t/>
            </a:r>
            <a:br>
              <a:rPr lang="es-ES" dirty="0">
                <a:solidFill>
                  <a:schemeClr val="bg1">
                    <a:lumMod val="50000"/>
                  </a:schemeClr>
                </a:solidFill>
              </a:rPr>
            </a:br>
            <a:r>
              <a:rPr lang="es-ES" sz="1600" baseline="30000" dirty="0">
                <a:solidFill>
                  <a:schemeClr val="bg1">
                    <a:lumMod val="50000"/>
                  </a:schemeClr>
                </a:solidFill>
                <a:latin typeface="Arial" panose="020B0604020202020204" pitchFamily="34" charset="0"/>
              </a:rPr>
              <a:t>1</a:t>
            </a:r>
            <a:r>
              <a:rPr lang="es-ES" sz="1600" dirty="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Unitat</a:t>
            </a:r>
            <a:r>
              <a:rPr lang="es-ES" sz="1600" dirty="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d’Estadística</a:t>
            </a:r>
            <a:r>
              <a:rPr lang="es-ES" sz="1600" dirty="0">
                <a:solidFill>
                  <a:schemeClr val="bg1">
                    <a:lumMod val="50000"/>
                  </a:schemeClr>
                </a:solidFill>
                <a:latin typeface="Arial" panose="020B0604020202020204" pitchFamily="34" charset="0"/>
              </a:rPr>
              <a:t> i </a:t>
            </a:r>
            <a:r>
              <a:rPr lang="es-ES" sz="1600" dirty="0" err="1">
                <a:solidFill>
                  <a:schemeClr val="bg1">
                    <a:lumMod val="50000"/>
                  </a:schemeClr>
                </a:solidFill>
                <a:latin typeface="Arial" panose="020B0604020202020204" pitchFamily="34" charset="0"/>
              </a:rPr>
              <a:t>Bioinformàtica</a:t>
            </a:r>
            <a:r>
              <a:rPr lang="es-ES" sz="1600" dirty="0">
                <a:solidFill>
                  <a:schemeClr val="bg1">
                    <a:lumMod val="50000"/>
                  </a:schemeClr>
                </a:solidFill>
                <a:latin typeface="Arial" panose="020B0604020202020204" pitchFamily="34" charset="0"/>
              </a:rPr>
              <a:t> (UEB) </a:t>
            </a:r>
            <a:r>
              <a:rPr lang="es-ES" sz="1600" dirty="0" smtClean="0">
                <a:solidFill>
                  <a:schemeClr val="bg1">
                    <a:lumMod val="50000"/>
                  </a:schemeClr>
                </a:solidFill>
                <a:latin typeface="Arial" panose="020B0604020202020204" pitchFamily="34" charset="0"/>
              </a:rPr>
              <a:t>VHIR </a:t>
            </a:r>
            <a:r>
              <a:rPr lang="es-ES" sz="1600" baseline="30000" dirty="0" smtClean="0">
                <a:solidFill>
                  <a:schemeClr val="bg1">
                    <a:lumMod val="50000"/>
                  </a:schemeClr>
                </a:solidFill>
                <a:latin typeface="Arial" panose="020B0604020202020204" pitchFamily="34" charset="0"/>
              </a:rPr>
              <a:t>2</a:t>
            </a:r>
            <a:r>
              <a:rPr lang="es-ES" sz="1600" dirty="0" smtClean="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Departament</a:t>
            </a:r>
            <a:r>
              <a:rPr lang="es-ES" sz="1600" dirty="0">
                <a:solidFill>
                  <a:schemeClr val="bg1">
                    <a:lumMod val="50000"/>
                  </a:schemeClr>
                </a:solidFill>
                <a:latin typeface="Arial" panose="020B0604020202020204" pitchFamily="34" charset="0"/>
              </a:rPr>
              <a:t> de </a:t>
            </a:r>
            <a:r>
              <a:rPr lang="es-ES" sz="1600" dirty="0" err="1">
                <a:solidFill>
                  <a:schemeClr val="bg1">
                    <a:lumMod val="50000"/>
                  </a:schemeClr>
                </a:solidFill>
                <a:latin typeface="Arial" panose="020B0604020202020204" pitchFamily="34" charset="0"/>
              </a:rPr>
              <a:t>Genètica</a:t>
            </a:r>
            <a:r>
              <a:rPr lang="es-ES" sz="1600" dirty="0">
                <a:solidFill>
                  <a:schemeClr val="bg1">
                    <a:lumMod val="50000"/>
                  </a:schemeClr>
                </a:solidFill>
                <a:latin typeface="Arial" panose="020B0604020202020204" pitchFamily="34" charset="0"/>
              </a:rPr>
              <a:t> </a:t>
            </a:r>
            <a:r>
              <a:rPr lang="es-ES" sz="1600" dirty="0" err="1">
                <a:solidFill>
                  <a:schemeClr val="bg1">
                    <a:lumMod val="50000"/>
                  </a:schemeClr>
                </a:solidFill>
                <a:latin typeface="Arial" panose="020B0604020202020204" pitchFamily="34" charset="0"/>
              </a:rPr>
              <a:t>Microbiologia</a:t>
            </a:r>
            <a:r>
              <a:rPr lang="es-ES" sz="1600" dirty="0">
                <a:solidFill>
                  <a:schemeClr val="bg1">
                    <a:lumMod val="50000"/>
                  </a:schemeClr>
                </a:solidFill>
                <a:latin typeface="Arial" panose="020B0604020202020204" pitchFamily="34" charset="0"/>
              </a:rPr>
              <a:t> i Estadística, UB</a:t>
            </a:r>
            <a:endParaRPr lang="es-E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5" name="Rectángulo 4"/>
          <p:cNvSpPr/>
          <p:nvPr/>
        </p:nvSpPr>
        <p:spPr>
          <a:xfrm>
            <a:off x="495300" y="1534056"/>
            <a:ext cx="9274628" cy="4293483"/>
          </a:xfrm>
          <a:prstGeom prst="rect">
            <a:avLst/>
          </a:prstGeom>
        </p:spPr>
        <p:txBody>
          <a:bodyPr wrap="square">
            <a:spAutoFit/>
          </a:bodyPr>
          <a:lstStyle/>
          <a:p>
            <a:pPr marL="342900" indent="-342900">
              <a:lnSpc>
                <a:spcPct val="150000"/>
              </a:lnSpc>
              <a:buFont typeface="Wingdings" panose="05000000000000000000" pitchFamily="2" charset="2"/>
              <a:buChar char="§"/>
            </a:pPr>
            <a:r>
              <a:rPr lang="en-US" dirty="0">
                <a:solidFill>
                  <a:prstClr val="black"/>
                </a:solidFill>
                <a:latin typeface="Arial" panose="020B0604020202020204" pitchFamily="34" charset="0"/>
              </a:rPr>
              <a:t>Functional studies</a:t>
            </a:r>
            <a:endParaRPr lang="en-US" dirty="0">
              <a:solidFill>
                <a:srgbClr val="000000"/>
              </a:solidFill>
              <a:latin typeface="Droid Sans Fallback"/>
            </a:endParaRPr>
          </a:p>
          <a:p>
            <a:pPr marL="800100" lvl="1" indent="-342900">
              <a:lnSpc>
                <a:spcPct val="150000"/>
              </a:lnSpc>
              <a:buFont typeface="Arial" panose="020B0604020202020204" pitchFamily="34" charset="0"/>
              <a:buChar char="•"/>
            </a:pPr>
            <a:r>
              <a:rPr lang="en-GB" sz="1600" b="1" dirty="0">
                <a:solidFill>
                  <a:srgbClr val="000000"/>
                </a:solidFill>
                <a:latin typeface="Arial" panose="020B0604020202020204" pitchFamily="34" charset="0"/>
              </a:rPr>
              <a:t>Genome may be constant </a:t>
            </a:r>
            <a:r>
              <a:rPr lang="en-GB" sz="1600" dirty="0">
                <a:solidFill>
                  <a:srgbClr val="000000"/>
                </a:solidFill>
                <a:latin typeface="Arial" panose="020B0604020202020204" pitchFamily="34" charset="0"/>
              </a:rPr>
              <a:t>but an </a:t>
            </a:r>
            <a:r>
              <a:rPr lang="en-GB" sz="1600" b="1" dirty="0">
                <a:solidFill>
                  <a:srgbClr val="0656AE"/>
                </a:solidFill>
                <a:latin typeface="Arial" panose="020B0604020202020204" pitchFamily="34" charset="0"/>
              </a:rPr>
              <a:t>experimental condition has a pronounced effect on gene expression</a:t>
            </a:r>
          </a:p>
          <a:p>
            <a:pPr marL="1257300" lvl="2" indent="-342900">
              <a:lnSpc>
                <a:spcPct val="150000"/>
              </a:lnSpc>
              <a:buFont typeface="Wingdings" panose="05000000000000000000" pitchFamily="2" charset="2"/>
              <a:buChar char="ü"/>
            </a:pPr>
            <a:r>
              <a:rPr lang="en-GB" sz="1400" dirty="0">
                <a:solidFill>
                  <a:srgbClr val="000000"/>
                </a:solidFill>
                <a:latin typeface="Arial" panose="020B0604020202020204" pitchFamily="34" charset="0"/>
              </a:rPr>
              <a:t>e.g. Drug treated vs. untreated cell line</a:t>
            </a:r>
            <a:endParaRPr lang="en-GB" sz="1400" dirty="0">
              <a:solidFill>
                <a:srgbClr val="000000"/>
              </a:solidFill>
              <a:latin typeface="Droid Sans Fallback"/>
            </a:endParaRPr>
          </a:p>
          <a:p>
            <a:pPr marL="1257300" lvl="2" indent="-342900">
              <a:lnSpc>
                <a:spcPct val="150000"/>
              </a:lnSpc>
              <a:buFont typeface="Wingdings" panose="05000000000000000000" pitchFamily="2" charset="2"/>
              <a:buChar char="ü"/>
            </a:pPr>
            <a:r>
              <a:rPr lang="en-GB" sz="1400" dirty="0">
                <a:solidFill>
                  <a:srgbClr val="000000"/>
                </a:solidFill>
                <a:latin typeface="Arial" panose="020B0604020202020204" pitchFamily="34" charset="0"/>
              </a:rPr>
              <a:t>e.g. Wild type versus knock out mice</a:t>
            </a:r>
            <a:endParaRPr lang="en-GB" sz="1400" dirty="0">
              <a:solidFill>
                <a:srgbClr val="000000"/>
              </a:solidFill>
              <a:latin typeface="Droid Sans Fallback"/>
            </a:endParaRPr>
          </a:p>
          <a:p>
            <a:pPr marL="285750" indent="-285750">
              <a:lnSpc>
                <a:spcPct val="150000"/>
              </a:lnSpc>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Wingdings" panose="05000000000000000000" pitchFamily="2" charset="2"/>
              <a:buChar char="§"/>
            </a:pPr>
            <a:r>
              <a:rPr lang="en-GB" dirty="0">
                <a:solidFill>
                  <a:srgbClr val="000000"/>
                </a:solidFill>
                <a:latin typeface="Arial" panose="020B0604020202020204" pitchFamily="34" charset="0"/>
              </a:rPr>
              <a:t>Some </a:t>
            </a:r>
            <a:r>
              <a:rPr lang="en-GB" b="1" dirty="0">
                <a:solidFill>
                  <a:srgbClr val="000000"/>
                </a:solidFill>
                <a:latin typeface="Arial" panose="020B0604020202020204" pitchFamily="34" charset="0"/>
              </a:rPr>
              <a:t>molecular features </a:t>
            </a:r>
            <a:r>
              <a:rPr lang="en-GB" dirty="0">
                <a:solidFill>
                  <a:srgbClr val="000000"/>
                </a:solidFill>
                <a:latin typeface="Arial" panose="020B0604020202020204" pitchFamily="34" charset="0"/>
              </a:rPr>
              <a:t>can only be observed at the RNA level</a:t>
            </a:r>
            <a:endParaRPr lang="en-GB" dirty="0">
              <a:solidFill>
                <a:srgbClr val="000000"/>
              </a:solidFill>
              <a:latin typeface="Droid Sans Fallback"/>
            </a:endParaRPr>
          </a:p>
          <a:p>
            <a:pPr marL="800100" lvl="1" indent="-342900">
              <a:lnSpc>
                <a:spcPct val="150000"/>
              </a:lnSpc>
              <a:buFont typeface="Arial" panose="020B0604020202020204" pitchFamily="34" charset="0"/>
              <a:buChar char="•"/>
            </a:pPr>
            <a:r>
              <a:rPr lang="en-US" sz="1600" dirty="0">
                <a:solidFill>
                  <a:srgbClr val="0656AE"/>
                </a:solidFill>
                <a:latin typeface="Arial" panose="020B0604020202020204" pitchFamily="34" charset="0"/>
              </a:rPr>
              <a:t>Alternative isoforms, fusion transcripts, RNA editing</a:t>
            </a:r>
          </a:p>
          <a:p>
            <a:pPr marL="285750" indent="-285750">
              <a:lnSpc>
                <a:spcPct val="150000"/>
              </a:lnSpc>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Wingdings" panose="05000000000000000000" pitchFamily="2" charset="2"/>
              <a:buChar char="§"/>
            </a:pPr>
            <a:r>
              <a:rPr lang="en-GB" dirty="0">
                <a:latin typeface="Arial" panose="020B0604020202020204" pitchFamily="34" charset="0"/>
              </a:rPr>
              <a:t>Predicting transcript sequence from genome sequence is </a:t>
            </a:r>
            <a:r>
              <a:rPr lang="en-GB" b="1" dirty="0">
                <a:latin typeface="Arial" panose="020B0604020202020204" pitchFamily="34" charset="0"/>
              </a:rPr>
              <a:t>difficult</a:t>
            </a:r>
            <a:endParaRPr lang="en-GB" b="1" dirty="0">
              <a:latin typeface="Droid Sans Fallback"/>
            </a:endParaRPr>
          </a:p>
          <a:p>
            <a:pPr marL="800100" lvl="1" indent="-342900">
              <a:lnSpc>
                <a:spcPct val="150000"/>
              </a:lnSpc>
              <a:buFont typeface="Arial" panose="020B0604020202020204" pitchFamily="34" charset="0"/>
              <a:buChar char="•"/>
            </a:pPr>
            <a:r>
              <a:rPr lang="en-US" sz="1600" dirty="0">
                <a:solidFill>
                  <a:srgbClr val="0656AE"/>
                </a:solidFill>
                <a:latin typeface="Arial" panose="020B0604020202020204" pitchFamily="34" charset="0"/>
              </a:rPr>
              <a:t>Alternative splicing, RNA editing, etc.</a:t>
            </a:r>
            <a:endParaRPr lang="en-US" sz="1600" dirty="0">
              <a:solidFill>
                <a:srgbClr val="0656AE"/>
              </a:solidFill>
              <a:latin typeface="Droid Sans Fallback"/>
            </a:endParaRPr>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738162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703683" y="1328425"/>
            <a:ext cx="9028145" cy="3070071"/>
          </a:xfrm>
          <a:prstGeom prst="rect">
            <a:avLst/>
          </a:prstGeom>
        </p:spPr>
        <p:txBody>
          <a:bodyPr wrap="square">
            <a:spAutoFit/>
          </a:bodyPr>
          <a:lstStyle/>
          <a:p>
            <a:pPr marL="342900" indent="-342900">
              <a:lnSpc>
                <a:spcPct val="150000"/>
              </a:lnSpc>
              <a:buFont typeface="Arial" panose="020B0604020202020204" pitchFamily="34" charset="0"/>
              <a:buChar char="•"/>
            </a:pPr>
            <a:r>
              <a:rPr lang="en-GB" sz="2100" dirty="0">
                <a:solidFill>
                  <a:srgbClr val="000000"/>
                </a:solidFill>
                <a:latin typeface="Calibri" panose="020F0502020204030204" pitchFamily="34" charset="0"/>
              </a:rPr>
              <a:t>RNA-</a:t>
            </a:r>
            <a:r>
              <a:rPr lang="en-GB" sz="2100" dirty="0" err="1">
                <a:solidFill>
                  <a:srgbClr val="000000"/>
                </a:solidFill>
                <a:latin typeface="Calibri" panose="020F0502020204030204" pitchFamily="34" charset="0"/>
              </a:rPr>
              <a:t>seq</a:t>
            </a:r>
            <a:r>
              <a:rPr lang="en-GB" sz="2100" dirty="0">
                <a:solidFill>
                  <a:srgbClr val="000000"/>
                </a:solidFill>
                <a:latin typeface="Calibri" panose="020F0502020204030204" pitchFamily="34" charset="0"/>
              </a:rPr>
              <a:t> is the high throughput sequencing of </a:t>
            </a:r>
            <a:r>
              <a:rPr lang="en-GB" sz="2100" b="1" dirty="0">
                <a:solidFill>
                  <a:srgbClr val="000000"/>
                </a:solidFill>
                <a:latin typeface="Calibri" panose="020F0502020204030204" pitchFamily="34" charset="0"/>
              </a:rPr>
              <a:t>cDNA</a:t>
            </a:r>
            <a:r>
              <a:rPr lang="en-GB" sz="2100" dirty="0">
                <a:solidFill>
                  <a:srgbClr val="000000"/>
                </a:solidFill>
                <a:latin typeface="Calibri" panose="020F0502020204030204" pitchFamily="34" charset="0"/>
              </a:rPr>
              <a:t> using NGS technologies</a:t>
            </a:r>
            <a:endParaRPr lang="en-GB"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Arial" panose="020B0604020202020204" pitchFamily="34" charset="0"/>
              <a:buChar char="•"/>
            </a:pPr>
            <a:r>
              <a:rPr lang="en-GB" sz="2100" dirty="0">
                <a:solidFill>
                  <a:srgbClr val="000000"/>
                </a:solidFill>
                <a:latin typeface="Calibri" panose="020F0502020204030204" pitchFamily="34" charset="0"/>
              </a:rPr>
              <a:t>RNA-</a:t>
            </a:r>
            <a:r>
              <a:rPr lang="en-GB" sz="2100" dirty="0" err="1">
                <a:solidFill>
                  <a:srgbClr val="000000"/>
                </a:solidFill>
                <a:latin typeface="Calibri" panose="020F0502020204030204" pitchFamily="34" charset="0"/>
              </a:rPr>
              <a:t>seq</a:t>
            </a:r>
            <a:r>
              <a:rPr lang="en-GB" sz="2100" dirty="0">
                <a:solidFill>
                  <a:srgbClr val="000000"/>
                </a:solidFill>
                <a:latin typeface="Calibri" panose="020F0502020204030204" pitchFamily="34" charset="0"/>
              </a:rPr>
              <a:t> works by </a:t>
            </a:r>
            <a:r>
              <a:rPr lang="en-GB" sz="2100" dirty="0">
                <a:solidFill>
                  <a:srgbClr val="3333FF"/>
                </a:solidFill>
                <a:latin typeface="Calibri" panose="020F0502020204030204" pitchFamily="34" charset="0"/>
              </a:rPr>
              <a:t>sequencing every RNA molecule</a:t>
            </a:r>
            <a:r>
              <a:rPr lang="en-GB" sz="2100" dirty="0">
                <a:solidFill>
                  <a:srgbClr val="000000"/>
                </a:solidFill>
                <a:latin typeface="Calibri" panose="020F0502020204030204" pitchFamily="34" charset="0"/>
              </a:rPr>
              <a:t> and profiling the expression of a particular gene by </a:t>
            </a:r>
            <a:r>
              <a:rPr lang="en-GB" sz="2100" dirty="0">
                <a:solidFill>
                  <a:srgbClr val="3333FF"/>
                </a:solidFill>
                <a:latin typeface="Calibri" panose="020F0502020204030204" pitchFamily="34" charset="0"/>
              </a:rPr>
              <a:t>counting</a:t>
            </a:r>
            <a:r>
              <a:rPr lang="en-GB" sz="2100" dirty="0">
                <a:solidFill>
                  <a:srgbClr val="000000"/>
                </a:solidFill>
                <a:latin typeface="Calibri" panose="020F0502020204030204" pitchFamily="34" charset="0"/>
              </a:rPr>
              <a:t> the number of time its transcripts have been sequenced.</a:t>
            </a:r>
            <a:endParaRPr lang="en-GB"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342900" indent="-342900">
              <a:lnSpc>
                <a:spcPct val="150000"/>
              </a:lnSpc>
              <a:buFont typeface="Arial" panose="020B0604020202020204" pitchFamily="34" charset="0"/>
              <a:buChar char="•"/>
            </a:pPr>
            <a:r>
              <a:rPr lang="en-GB" sz="2100" dirty="0">
                <a:solidFill>
                  <a:srgbClr val="000000"/>
                </a:solidFill>
                <a:latin typeface="Calibri" panose="020F0502020204030204" pitchFamily="34" charset="0"/>
              </a:rPr>
              <a:t>The summarized RNA-</a:t>
            </a:r>
            <a:r>
              <a:rPr lang="en-GB" sz="2100" dirty="0" err="1">
                <a:solidFill>
                  <a:srgbClr val="000000"/>
                </a:solidFill>
                <a:latin typeface="Calibri" panose="020F0502020204030204" pitchFamily="34" charset="0"/>
              </a:rPr>
              <a:t>seq</a:t>
            </a:r>
            <a:r>
              <a:rPr lang="en-GB" sz="2100" dirty="0">
                <a:solidFill>
                  <a:srgbClr val="000000"/>
                </a:solidFill>
                <a:latin typeface="Calibri" panose="020F0502020204030204" pitchFamily="34" charset="0"/>
              </a:rPr>
              <a:t> data is widely known as </a:t>
            </a:r>
            <a:r>
              <a:rPr lang="en-GB" sz="2100" i="1" dirty="0">
                <a:solidFill>
                  <a:srgbClr val="000000"/>
                </a:solidFill>
                <a:effectLst>
                  <a:outerShdw blurRad="38100" dist="38100" dir="2700000" algn="tl">
                    <a:srgbClr val="000000">
                      <a:alpha val="43137"/>
                    </a:srgbClr>
                  </a:outerShdw>
                </a:effectLst>
                <a:latin typeface="Calibri" panose="020F0502020204030204" pitchFamily="34" charset="0"/>
              </a:rPr>
              <a:t>count table</a:t>
            </a:r>
            <a:endParaRPr lang="en-GB" dirty="0">
              <a:solidFill>
                <a:srgbClr val="000000"/>
              </a:solidFill>
              <a:effectLst>
                <a:outerShdw blurRad="38100" dist="38100" dir="2700000" algn="tl">
                  <a:srgbClr val="000000">
                    <a:alpha val="43137"/>
                  </a:srgbClr>
                </a:outerShdw>
              </a:effectLst>
              <a:latin typeface="Droid Sans Fallback"/>
            </a:endParaRPr>
          </a:p>
        </p:txBody>
      </p:sp>
      <p:pic>
        <p:nvPicPr>
          <p:cNvPr id="3" name="Imagen 2"/>
          <p:cNvPicPr>
            <a:picLocks noChangeAspect="1"/>
          </p:cNvPicPr>
          <p:nvPr/>
        </p:nvPicPr>
        <p:blipFill>
          <a:blip r:embed="rId3" cstate="print"/>
          <a:stretch>
            <a:fillRect/>
          </a:stretch>
        </p:blipFill>
        <p:spPr>
          <a:xfrm>
            <a:off x="1103598" y="4734526"/>
            <a:ext cx="7904079" cy="1435514"/>
          </a:xfrm>
          <a:prstGeom prst="rect">
            <a:avLst/>
          </a:prstGeom>
        </p:spPr>
      </p:pic>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591066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4" name="Rectángulo 3"/>
          <p:cNvSpPr/>
          <p:nvPr/>
        </p:nvSpPr>
        <p:spPr>
          <a:xfrm>
            <a:off x="6013191" y="6642556"/>
            <a:ext cx="1903085" cy="21544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ＭＳ Ｐゴシック" pitchFamily="34" charset="-128"/>
                <a:cs typeface="Arial" charset="0"/>
              </a:rPr>
              <a:t>https://en.wikipedia.org/wiki/RNA-Seq</a:t>
            </a:r>
          </a:p>
        </p:txBody>
      </p:sp>
      <p:pic>
        <p:nvPicPr>
          <p:cNvPr id="5" name="Imagen 4"/>
          <p:cNvPicPr>
            <a:picLocks noChangeAspect="1"/>
          </p:cNvPicPr>
          <p:nvPr/>
        </p:nvPicPr>
        <p:blipFill>
          <a:blip r:embed="rId3" cstate="print"/>
          <a:stretch>
            <a:fillRect/>
          </a:stretch>
        </p:blipFill>
        <p:spPr>
          <a:xfrm>
            <a:off x="772486" y="1782709"/>
            <a:ext cx="8361027" cy="4859847"/>
          </a:xfrm>
          <a:prstGeom prst="rect">
            <a:avLst/>
          </a:prstGeom>
        </p:spPr>
      </p:pic>
      <p:sp>
        <p:nvSpPr>
          <p:cNvPr id="8"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2.1 What is RNA-</a:t>
            </a:r>
            <a:r>
              <a:rPr kumimoji="0" lang="en-US" sz="2400" b="1" i="0" u="none" strike="noStrike" kern="0" cap="none" spc="0" normalizeH="0" baseline="0" noProof="0" dirty="0" err="1">
                <a:ln>
                  <a:noFill/>
                </a:ln>
                <a:solidFill>
                  <a:srgbClr val="FFFFFF"/>
                </a:solidFill>
                <a:effectLst/>
                <a:uLnTx/>
                <a:uFillTx/>
                <a:latin typeface="Calibri"/>
                <a:ea typeface="ＭＳ Ｐゴシック" pitchFamily="34" charset="-128"/>
                <a:cs typeface="Arial" charset="0"/>
              </a:rPr>
              <a:t>seq</a:t>
            </a: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a:t>
            </a:r>
          </a:p>
        </p:txBody>
      </p:sp>
      <p:sp>
        <p:nvSpPr>
          <p:cNvPr id="9" name="CuadroTexto 8"/>
          <p:cNvSpPr txBox="1"/>
          <p:nvPr/>
        </p:nvSpPr>
        <p:spPr>
          <a:xfrm>
            <a:off x="460375" y="1202194"/>
            <a:ext cx="1842171" cy="430887"/>
          </a:xfrm>
          <a:prstGeom prst="rect">
            <a:avLst/>
          </a:prstGeom>
          <a:noFill/>
        </p:spPr>
        <p:txBody>
          <a:bodyPr wrap="non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ca-ES" sz="22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RNA-</a:t>
            </a:r>
            <a:r>
              <a:rPr kumimoji="0" lang="ca-ES" sz="2200" b="0" i="0" u="none" strike="noStrike" kern="1200" cap="none" spc="0" normalizeH="0" baseline="0" noProof="0" dirty="0" err="1" smtClean="0">
                <a:ln>
                  <a:noFill/>
                </a:ln>
                <a:solidFill>
                  <a:srgbClr val="000000"/>
                </a:solidFill>
                <a:effectLst/>
                <a:uLnTx/>
                <a:uFillTx/>
                <a:latin typeface="Calibri"/>
                <a:ea typeface="ＭＳ Ｐゴシック" pitchFamily="34" charset="-128"/>
                <a:cs typeface="Arial" charset="0"/>
              </a:rPr>
              <a:t>seq</a:t>
            </a:r>
            <a:r>
              <a:rPr kumimoji="0" lang="ca-ES" sz="22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 (SGS)</a:t>
            </a:r>
            <a:endParaRPr kumimoji="0" lang="es-ES" sz="22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endParaRPr>
          </a:p>
        </p:txBody>
      </p:sp>
    </p:spTree>
    <p:extLst>
      <p:ext uri="{BB962C8B-B14F-4D97-AF65-F5344CB8AC3E}">
        <p14:creationId xmlns:p14="http://schemas.microsoft.com/office/powerpoint/2010/main" val="3927065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2" name="Rectángulo 1"/>
          <p:cNvSpPr/>
          <p:nvPr/>
        </p:nvSpPr>
        <p:spPr>
          <a:xfrm>
            <a:off x="270933" y="1566113"/>
            <a:ext cx="4425245" cy="4647426"/>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L</a:t>
            </a:r>
            <a:r>
              <a:rPr kumimoji="0" lang="en-GB" sz="16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ong </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RNAs are first converted into a library of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cDNA</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fragments through either RNA fragmentation or DNA </a:t>
            </a:r>
            <a:r>
              <a:rPr kumimoji="0" lang="en-GB" sz="1600" b="0"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fragmentation.</a:t>
            </a:r>
            <a:endPar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Sequencing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adaptors (blue) are </a:t>
            </a:r>
            <a:r>
              <a:rPr kumimoji="0" lang="en-GB" sz="1600" b="1" i="0" u="none" strike="noStrike" kern="1200" cap="none" spc="0" normalizeH="0" baseline="0" noProof="0" dirty="0" smtClean="0">
                <a:ln>
                  <a:noFill/>
                </a:ln>
                <a:solidFill>
                  <a:srgbClr val="000000"/>
                </a:solidFill>
                <a:effectLst/>
                <a:uLnTx/>
                <a:uFillTx/>
                <a:latin typeface="Calibri"/>
                <a:ea typeface="ＭＳ Ｐゴシック" pitchFamily="34" charset="-128"/>
                <a:cs typeface="Arial" charset="0"/>
              </a:rPr>
              <a:t>added </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to each cDNA fragment and a short sequence is obtained from each cDNA using high-throughput sequencing technology. </a:t>
            </a:r>
            <a:endPar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The resulting sequence reads are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aligned</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with the reference genome or </a:t>
            </a:r>
            <a:r>
              <a:rPr kumimoji="0" lang="en-GB" sz="1600" b="0" i="0" u="none" strike="noStrike" kern="1200" cap="none" spc="0" normalizeH="0" baseline="0" noProof="0" dirty="0" err="1">
                <a:ln>
                  <a:noFill/>
                </a:ln>
                <a:solidFill>
                  <a:srgbClr val="000000"/>
                </a:solidFill>
                <a:effectLst/>
                <a:uLnTx/>
                <a:uFillTx/>
                <a:latin typeface="Calibri"/>
                <a:ea typeface="ＭＳ Ｐゴシック" pitchFamily="34" charset="-128"/>
                <a:cs typeface="Arial" charset="0"/>
              </a:rPr>
              <a:t>transcriptome</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and classified as three types: </a:t>
            </a:r>
            <a:r>
              <a:rPr kumimoji="0" lang="en-GB" sz="1600" b="0" i="0" u="none" strike="noStrike" kern="1200" cap="none" spc="0" normalizeH="0" baseline="0" noProof="0" dirty="0" err="1">
                <a:ln>
                  <a:noFill/>
                </a:ln>
                <a:solidFill>
                  <a:srgbClr val="000000"/>
                </a:solidFill>
                <a:effectLst/>
                <a:uLnTx/>
                <a:uFillTx/>
                <a:latin typeface="Calibri"/>
                <a:ea typeface="ＭＳ Ｐゴシック" pitchFamily="34" charset="-128"/>
                <a:cs typeface="Arial" charset="0"/>
              </a:rPr>
              <a:t>exonic</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reads, junction reads and poly(A) end-reads. These three types are used to generate </a:t>
            </a:r>
            <a:r>
              <a:rPr kumimoji="0" lang="en-GB" sz="1600" b="1"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a base-resolution expression profile </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for </a:t>
            </a:r>
            <a:r>
              <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each</a:t>
            </a:r>
            <a:r>
              <a:rPr kumimoji="0" lang="en-GB" sz="16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rPr>
              <a:t> gene, as illustrated at the bottom; a yeast ORF with one intron is shown.</a:t>
            </a:r>
            <a:endParaRPr kumimoji="0" lang="en-GB"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roid Sans Fallback"/>
              <a:ea typeface="ＭＳ Ｐゴシック" pitchFamily="34" charset="-128"/>
              <a:cs typeface="Arial" charset="0"/>
            </a:endParaRPr>
          </a:p>
        </p:txBody>
      </p:sp>
      <p:sp>
        <p:nvSpPr>
          <p:cNvPr id="3" name="Rectángulo 2"/>
          <p:cNvSpPr/>
          <p:nvPr/>
        </p:nvSpPr>
        <p:spPr>
          <a:xfrm>
            <a:off x="495300" y="6244316"/>
            <a:ext cx="3376904"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50" b="0" i="1"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Nature Reviews Genetics </a:t>
            </a:r>
            <a:r>
              <a:rPr kumimoji="0" lang="en-GB" sz="1050" b="1" i="0"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10</a:t>
            </a:r>
            <a:r>
              <a:rPr kumimoji="0" lang="en-GB" sz="105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 57-63 (January 2009)</a:t>
            </a:r>
            <a:endParaRPr kumimoji="0" lang="en-GB" sz="1200" b="0" i="0" u="none" strike="noStrike" kern="1200" cap="none" spc="0" normalizeH="0" baseline="0" noProof="0" dirty="0">
              <a:ln>
                <a:noFill/>
              </a:ln>
              <a:solidFill>
                <a:srgbClr val="000000"/>
              </a:solidFill>
              <a:effectLst/>
              <a:uLnTx/>
              <a:uFillTx/>
              <a:latin typeface="Droid Sans Fallback"/>
              <a:ea typeface="ＭＳ Ｐゴシック" pitchFamily="34" charset="-128"/>
              <a:cs typeface="Arial" charset="0"/>
            </a:endParaRPr>
          </a:p>
        </p:txBody>
      </p:sp>
      <p:pic>
        <p:nvPicPr>
          <p:cNvPr id="4" name="Imagen 3"/>
          <p:cNvPicPr>
            <a:picLocks noChangeAspect="1"/>
          </p:cNvPicPr>
          <p:nvPr/>
        </p:nvPicPr>
        <p:blipFill>
          <a:blip r:embed="rId3" cstate="print"/>
          <a:stretch>
            <a:fillRect/>
          </a:stretch>
        </p:blipFill>
        <p:spPr>
          <a:xfrm>
            <a:off x="4557713" y="1622734"/>
            <a:ext cx="5066154" cy="5235266"/>
          </a:xfrm>
          <a:prstGeom prst="rect">
            <a:avLst/>
          </a:prstGeom>
        </p:spPr>
      </p:pic>
      <p:sp>
        <p:nvSpPr>
          <p:cNvPr id="9"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2.1 What is RNA-</a:t>
            </a:r>
            <a:r>
              <a:rPr kumimoji="0" lang="en-US" sz="2400" b="1" i="0" u="none" strike="noStrike" kern="0" cap="none" spc="0" normalizeH="0" baseline="0" noProof="0" dirty="0" err="1">
                <a:ln>
                  <a:noFill/>
                </a:ln>
                <a:solidFill>
                  <a:srgbClr val="FFFFFF"/>
                </a:solidFill>
                <a:effectLst/>
                <a:uLnTx/>
                <a:uFillTx/>
                <a:latin typeface="Calibri"/>
                <a:ea typeface="ＭＳ Ｐゴシック" pitchFamily="34" charset="-128"/>
                <a:cs typeface="Arial" charset="0"/>
              </a:rPr>
              <a:t>seq</a:t>
            </a: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a:t>
            </a:r>
          </a:p>
        </p:txBody>
      </p:sp>
    </p:spTree>
    <p:extLst>
      <p:ext uri="{BB962C8B-B14F-4D97-AF65-F5344CB8AC3E}">
        <p14:creationId xmlns:p14="http://schemas.microsoft.com/office/powerpoint/2010/main" val="670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8" name="Picture 2"/>
          <p:cNvPicPr>
            <a:picLocks noChangeAspect="1" noChangeArrowheads="1"/>
          </p:cNvPicPr>
          <p:nvPr/>
        </p:nvPicPr>
        <p:blipFill>
          <a:blip r:embed="rId3" cstate="print"/>
          <a:srcRect l="5334" t="21669" r="55995" b="13324"/>
          <a:stretch>
            <a:fillRect/>
          </a:stretch>
        </p:blipFill>
        <p:spPr bwMode="auto">
          <a:xfrm>
            <a:off x="1496616" y="1412776"/>
            <a:ext cx="6480720" cy="4357725"/>
          </a:xfrm>
          <a:prstGeom prst="rect">
            <a:avLst/>
          </a:prstGeom>
          <a:noFill/>
          <a:ln w="9525">
            <a:noFill/>
            <a:miter lim="800000"/>
            <a:headEnd/>
            <a:tailEnd/>
          </a:ln>
        </p:spPr>
      </p:pic>
    </p:spTree>
    <p:extLst>
      <p:ext uri="{BB962C8B-B14F-4D97-AF65-F5344CB8AC3E}">
        <p14:creationId xmlns:p14="http://schemas.microsoft.com/office/powerpoint/2010/main" val="265698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pic>
        <p:nvPicPr>
          <p:cNvPr id="3" name="Imagen 2"/>
          <p:cNvPicPr>
            <a:picLocks noChangeAspect="1"/>
          </p:cNvPicPr>
          <p:nvPr/>
        </p:nvPicPr>
        <p:blipFill>
          <a:blip r:embed="rId3" cstate="print"/>
          <a:stretch>
            <a:fillRect/>
          </a:stretch>
        </p:blipFill>
        <p:spPr>
          <a:xfrm>
            <a:off x="799062" y="1110343"/>
            <a:ext cx="7897327" cy="5275449"/>
          </a:xfrm>
          <a:prstGeom prst="rect">
            <a:avLst/>
          </a:prstGeom>
        </p:spPr>
      </p:pic>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9782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0535573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2</a:t>
            </a:r>
            <a:r>
              <a:rPr kumimoji="0" lang="en-US" sz="2400" b="1" i="0" u="none" strike="noStrike" kern="0" cap="none" spc="0" normalizeH="0" baseline="0" noProof="0" dirty="0">
                <a:ln>
                  <a:noFill/>
                </a:ln>
                <a:solidFill>
                  <a:schemeClr val="bg1"/>
                </a:solidFill>
                <a:effectLst/>
                <a:uLnTx/>
                <a:uFillTx/>
                <a:latin typeface="+mj-lt"/>
                <a:ea typeface="+mj-ea"/>
                <a:cs typeface="+mj-cs"/>
              </a:rPr>
              <a:t>.2 Basic key concepts</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3" name="Rectángulo 2"/>
          <p:cNvSpPr/>
          <p:nvPr/>
        </p:nvSpPr>
        <p:spPr>
          <a:xfrm>
            <a:off x="463517" y="1486060"/>
            <a:ext cx="8829773" cy="3293209"/>
          </a:xfrm>
          <a:prstGeom prst="rect">
            <a:avLst/>
          </a:prstGeom>
        </p:spPr>
        <p:txBody>
          <a:bodyPr wrap="square">
            <a:spAutoFit/>
          </a:bodyPr>
          <a:lstStyle/>
          <a:p>
            <a:pPr marL="2155825" indent="-2155825"/>
            <a:r>
              <a:rPr lang="en-GB" sz="2200" dirty="0">
                <a:solidFill>
                  <a:srgbClr val="3333FF"/>
                </a:solidFill>
                <a:latin typeface="Calibri" panose="020F0502020204030204" pitchFamily="34" charset="0"/>
              </a:rPr>
              <a:t>Sequencing depth: </a:t>
            </a:r>
            <a:r>
              <a:rPr lang="en-GB" sz="2200" dirty="0">
                <a:solidFill>
                  <a:srgbClr val="000000"/>
                </a:solidFill>
                <a:latin typeface="Calibri" panose="020F0502020204030204" pitchFamily="34" charset="0"/>
              </a:rPr>
              <a:t>Total number of reads mapped to the genome. (</a:t>
            </a:r>
            <a:r>
              <a:rPr lang="en-GB" sz="2200" dirty="0">
                <a:solidFill>
                  <a:srgbClr val="3333FF"/>
                </a:solidFill>
                <a:latin typeface="Calibri" panose="020F0502020204030204" pitchFamily="34" charset="0"/>
              </a:rPr>
              <a:t>Library size</a:t>
            </a:r>
            <a:r>
              <a:rPr lang="en-GB" sz="2200" dirty="0">
                <a:solidFill>
                  <a:prstClr val="black"/>
                </a:solidFill>
                <a:latin typeface="Calibri" panose="020F0502020204030204" pitchFamily="34" charset="0"/>
              </a:rPr>
              <a:t>) Could also be applied to samples.</a:t>
            </a:r>
            <a:endParaRPr lang="en-GB" dirty="0">
              <a:solidFill>
                <a:srgbClr val="000000"/>
              </a:solidFill>
              <a:latin typeface="Droid Sans Fallback"/>
            </a:endParaRPr>
          </a:p>
          <a:p>
            <a:pPr marL="2062163" indent="-2062163"/>
            <a:endParaRPr lang="en-US" dirty="0">
              <a:solidFill>
                <a:srgbClr val="000000"/>
              </a:solidFill>
              <a:latin typeface="Droid Sans Fallback"/>
            </a:endParaRPr>
          </a:p>
          <a:p>
            <a:pPr marL="1166813" indent="-1166813"/>
            <a:r>
              <a:rPr lang="en-GB" sz="2200" dirty="0">
                <a:solidFill>
                  <a:srgbClr val="3333FF"/>
                </a:solidFill>
                <a:latin typeface="Calibri" panose="020F0502020204030204" pitchFamily="34" charset="0"/>
              </a:rPr>
              <a:t>Coverage:</a:t>
            </a:r>
            <a:r>
              <a:rPr lang="en-GB" sz="2200" dirty="0">
                <a:solidFill>
                  <a:prstClr val="black"/>
                </a:solidFill>
                <a:latin typeface="Calibri" panose="020F0502020204030204" pitchFamily="34" charset="0"/>
              </a:rPr>
              <a:t> Number of reads mapped to a specific region (average of them if we are talking about the whole genome...)</a:t>
            </a:r>
            <a:endParaRPr lang="en-GB" dirty="0">
              <a:solidFill>
                <a:srgbClr val="000000"/>
              </a:solidFill>
              <a:latin typeface="Droid Sans Fallback"/>
            </a:endParaRPr>
          </a:p>
          <a:p>
            <a:pPr marL="2062163" indent="-2062163"/>
            <a:endParaRPr lang="en-US" dirty="0">
              <a:solidFill>
                <a:srgbClr val="000000"/>
              </a:solidFill>
              <a:latin typeface="Droid Sans Fallback"/>
            </a:endParaRPr>
          </a:p>
          <a:p>
            <a:pPr marL="2062163" indent="-2062163"/>
            <a:r>
              <a:rPr lang="en-GB" sz="2200" dirty="0">
                <a:solidFill>
                  <a:srgbClr val="3333FF"/>
                </a:solidFill>
                <a:latin typeface="Calibri" panose="020F0502020204030204" pitchFamily="34" charset="0"/>
              </a:rPr>
              <a:t>Gene length: </a:t>
            </a:r>
            <a:r>
              <a:rPr lang="en-GB" sz="2200" dirty="0">
                <a:solidFill>
                  <a:srgbClr val="000000"/>
                </a:solidFill>
                <a:latin typeface="Calibri" panose="020F0502020204030204" pitchFamily="34" charset="0"/>
              </a:rPr>
              <a:t>Number of bases that a gene has.</a:t>
            </a:r>
            <a:endParaRPr lang="en-GB" dirty="0">
              <a:solidFill>
                <a:srgbClr val="000000"/>
              </a:solidFill>
              <a:latin typeface="Droid Sans Fallback"/>
            </a:endParaRPr>
          </a:p>
          <a:p>
            <a:pPr marL="2062163" indent="-2062163"/>
            <a:endParaRPr lang="en-US" dirty="0">
              <a:solidFill>
                <a:srgbClr val="000000"/>
              </a:solidFill>
              <a:latin typeface="Droid Sans Fallback"/>
            </a:endParaRPr>
          </a:p>
          <a:p>
            <a:pPr marL="1520825" indent="-1520825"/>
            <a:r>
              <a:rPr lang="en-GB" sz="2200" dirty="0">
                <a:solidFill>
                  <a:srgbClr val="3333FF"/>
                </a:solidFill>
                <a:latin typeface="Calibri" panose="020F0502020204030204" pitchFamily="34" charset="0"/>
              </a:rPr>
              <a:t>Gene counts:</a:t>
            </a:r>
            <a:r>
              <a:rPr lang="en-GB" sz="2200" dirty="0">
                <a:solidFill>
                  <a:srgbClr val="000000"/>
                </a:solidFill>
                <a:latin typeface="Calibri" panose="020F0502020204030204" pitchFamily="34" charset="0"/>
              </a:rPr>
              <a:t> Number of reads mapping to that gene (expression measurement)</a:t>
            </a:r>
            <a:endParaRPr lang="en-GB" dirty="0">
              <a:solidFill>
                <a:srgbClr val="000000"/>
              </a:solidFill>
              <a:latin typeface="Droid Sans Fallback"/>
            </a:endParaRPr>
          </a:p>
        </p:txBody>
      </p:sp>
      <p:grpSp>
        <p:nvGrpSpPr>
          <p:cNvPr id="8" name="Grupo 7"/>
          <p:cNvGrpSpPr/>
          <p:nvPr/>
        </p:nvGrpSpPr>
        <p:grpSpPr>
          <a:xfrm>
            <a:off x="3199345" y="4847691"/>
            <a:ext cx="5885561" cy="1932093"/>
            <a:chOff x="3199345" y="4847691"/>
            <a:chExt cx="5885561" cy="1932093"/>
          </a:xfrm>
        </p:grpSpPr>
        <p:pic>
          <p:nvPicPr>
            <p:cNvPr id="4" name="Imagen 3"/>
            <p:cNvPicPr>
              <a:picLocks noChangeAspect="1"/>
            </p:cNvPicPr>
            <p:nvPr/>
          </p:nvPicPr>
          <p:blipFill>
            <a:blip r:embed="rId3" cstate="print"/>
            <a:stretch>
              <a:fillRect/>
            </a:stretch>
          </p:blipFill>
          <p:spPr>
            <a:xfrm>
              <a:off x="3199345" y="4847691"/>
              <a:ext cx="5466739" cy="1790576"/>
            </a:xfrm>
            <a:prstGeom prst="rect">
              <a:avLst/>
            </a:prstGeom>
          </p:spPr>
        </p:pic>
        <p:cxnSp>
          <p:nvCxnSpPr>
            <p:cNvPr id="6" name="Conector recto de flecha 5"/>
            <p:cNvCxnSpPr/>
            <p:nvPr/>
          </p:nvCxnSpPr>
          <p:spPr bwMode="auto">
            <a:xfrm>
              <a:off x="8294914" y="5742979"/>
              <a:ext cx="0" cy="698251"/>
            </a:xfrm>
            <a:prstGeom prst="straightConnector1">
              <a:avLst/>
            </a:prstGeom>
            <a:noFill/>
            <a:ln w="9525" cap="flat" cmpd="sng" algn="ctr">
              <a:solidFill>
                <a:srgbClr val="7030A0"/>
              </a:solidFill>
              <a:prstDash val="solid"/>
              <a:round/>
              <a:headEnd type="none" w="med" len="med"/>
              <a:tailEnd type="triangle"/>
            </a:ln>
            <a:effectLst/>
          </p:spPr>
        </p:cxnSp>
        <p:sp>
          <p:nvSpPr>
            <p:cNvPr id="7" name="CuadroTexto 6"/>
            <p:cNvSpPr txBox="1"/>
            <p:nvPr/>
          </p:nvSpPr>
          <p:spPr>
            <a:xfrm>
              <a:off x="7638661" y="6441230"/>
              <a:ext cx="1446245" cy="338554"/>
            </a:xfrm>
            <a:prstGeom prst="rect">
              <a:avLst/>
            </a:prstGeom>
            <a:noFill/>
          </p:spPr>
          <p:txBody>
            <a:bodyPr wrap="square" rtlCol="0">
              <a:spAutoFit/>
            </a:bodyPr>
            <a:lstStyle/>
            <a:p>
              <a:pPr algn="just"/>
              <a:r>
                <a:rPr lang="en-US" sz="1600" dirty="0">
                  <a:solidFill>
                    <a:schemeClr val="bg1">
                      <a:lumMod val="50000"/>
                    </a:schemeClr>
                  </a:solidFill>
                  <a:latin typeface="+mn-lt"/>
                </a:rPr>
                <a:t>Local coverage</a:t>
              </a:r>
            </a:p>
          </p:txBody>
        </p:sp>
      </p:grpSp>
    </p:spTree>
    <p:extLst>
      <p:ext uri="{BB962C8B-B14F-4D97-AF65-F5344CB8AC3E}">
        <p14:creationId xmlns:p14="http://schemas.microsoft.com/office/powerpoint/2010/main" val="1075717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785195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95300" y="1206856"/>
            <a:ext cx="8776931" cy="2031325"/>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p:txBody>
      </p:sp>
    </p:spTree>
    <p:extLst>
      <p:ext uri="{BB962C8B-B14F-4D97-AF65-F5344CB8AC3E}">
        <p14:creationId xmlns:p14="http://schemas.microsoft.com/office/powerpoint/2010/main" val="202208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chemeClr val="tx1"/>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chemeClr val="tx1"/>
                </a:solidFill>
                <a:ea typeface="ＭＳ Ｐゴシック" pitchFamily="34" charset="-128"/>
              </a:rPr>
              <a:t>An example of </a:t>
            </a:r>
            <a:r>
              <a:rPr lang="en-GB" dirty="0" err="1">
                <a:solidFill>
                  <a:schemeClr val="tx1"/>
                </a:solidFill>
                <a:ea typeface="ＭＳ Ｐゴシック" pitchFamily="34" charset="-128"/>
              </a:rPr>
              <a:t>omics</a:t>
            </a:r>
            <a:r>
              <a:rPr lang="en-GB" dirty="0">
                <a:solidFill>
                  <a:schemeClr val="tx1"/>
                </a:solidFill>
                <a:ea typeface="ＭＳ Ｐゴシック" pitchFamily="34" charset="-128"/>
              </a:rPr>
              <a:t> data analysis. RNA-</a:t>
            </a:r>
            <a:r>
              <a:rPr lang="en-GB" dirty="0" err="1">
                <a:solidFill>
                  <a:schemeClr val="tx1"/>
                </a:solidFill>
                <a:ea typeface="ＭＳ Ｐゴシック" pitchFamily="34" charset="-128"/>
              </a:rPr>
              <a:t>seq</a:t>
            </a:r>
            <a:endParaRPr lang="en-GB" dirty="0">
              <a:solidFill>
                <a:schemeClr val="tx1"/>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What is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Visualization</a:t>
            </a: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9726195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95300" y="1206856"/>
            <a:ext cx="8776931" cy="2031325"/>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4" name="CuadroTexto 3"/>
          <p:cNvSpPr txBox="1"/>
          <p:nvPr/>
        </p:nvSpPr>
        <p:spPr>
          <a:xfrm>
            <a:off x="7541570" y="3158905"/>
            <a:ext cx="2364430" cy="1107996"/>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second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generation</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sequencing</a:t>
            </a:r>
            <a:endParaRPr lang="es-ES" sz="2200" dirty="0" smtClean="0">
              <a:solidFill>
                <a:schemeClr val="tx1">
                  <a:lumMod val="85000"/>
                  <a:lumOff val="15000"/>
                </a:schemeClr>
              </a:solidFill>
              <a:latin typeface="+mn-lt"/>
            </a:endParaRPr>
          </a:p>
        </p:txBody>
      </p:sp>
      <p:sp>
        <p:nvSpPr>
          <p:cNvPr id="5" name="Rectángulo 4"/>
          <p:cNvSpPr/>
          <p:nvPr/>
        </p:nvSpPr>
        <p:spPr bwMode="auto">
          <a:xfrm>
            <a:off x="495300" y="1206856"/>
            <a:ext cx="8559447" cy="1761066"/>
          </a:xfrm>
          <a:prstGeom prst="rect">
            <a:avLst/>
          </a:prstGeom>
          <a:solidFill>
            <a:srgbClr val="FFFFFF">
              <a:alpha val="6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3" name="Imagen 2"/>
          <p:cNvPicPr>
            <a:picLocks noChangeAspect="1"/>
          </p:cNvPicPr>
          <p:nvPr/>
        </p:nvPicPr>
        <p:blipFill>
          <a:blip r:embed="rId3" cstate="print"/>
          <a:stretch>
            <a:fillRect/>
          </a:stretch>
        </p:blipFill>
        <p:spPr>
          <a:xfrm>
            <a:off x="2604552" y="1642488"/>
            <a:ext cx="4323670" cy="4140831"/>
          </a:xfrm>
          <a:prstGeom prst="rect">
            <a:avLst/>
          </a:prstGeom>
        </p:spPr>
      </p:pic>
      <p:sp>
        <p:nvSpPr>
          <p:cNvPr id="6" name="Cerrar llave 5"/>
          <p:cNvSpPr/>
          <p:nvPr/>
        </p:nvSpPr>
        <p:spPr bwMode="auto">
          <a:xfrm>
            <a:off x="6968864" y="1504072"/>
            <a:ext cx="444371" cy="4417662"/>
          </a:xfrm>
          <a:prstGeom prst="rightBrace">
            <a:avLst>
              <a:gd name="adj1" fmla="val 66763"/>
              <a:gd name="adj2" fmla="val 50000"/>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s-ES"/>
          </a:p>
        </p:txBody>
      </p:sp>
    </p:spTree>
    <p:extLst>
      <p:ext uri="{BB962C8B-B14F-4D97-AF65-F5344CB8AC3E}">
        <p14:creationId xmlns:p14="http://schemas.microsoft.com/office/powerpoint/2010/main" val="3064717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95300" y="1206856"/>
            <a:ext cx="8776931" cy="2031325"/>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4" name="CuadroTexto 3"/>
          <p:cNvSpPr txBox="1"/>
          <p:nvPr/>
        </p:nvSpPr>
        <p:spPr>
          <a:xfrm>
            <a:off x="7673755" y="3158905"/>
            <a:ext cx="2100062" cy="1107996"/>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third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generation</a:t>
            </a:r>
            <a:r>
              <a:rPr lang="ca-ES" sz="2200" dirty="0" smtClean="0">
                <a:solidFill>
                  <a:schemeClr val="tx1">
                    <a:lumMod val="85000"/>
                    <a:lumOff val="15000"/>
                  </a:schemeClr>
                </a:solidFill>
                <a:latin typeface="+mn-lt"/>
              </a:rPr>
              <a:t> </a:t>
            </a:r>
          </a:p>
          <a:p>
            <a:pPr algn="just"/>
            <a:r>
              <a:rPr lang="ca-ES" sz="2200" dirty="0" err="1" smtClean="0">
                <a:solidFill>
                  <a:schemeClr val="tx1">
                    <a:lumMod val="85000"/>
                    <a:lumOff val="15000"/>
                  </a:schemeClr>
                </a:solidFill>
                <a:latin typeface="+mn-lt"/>
              </a:rPr>
              <a:t>sequencing</a:t>
            </a:r>
            <a:endParaRPr lang="es-ES" sz="2200" dirty="0" smtClean="0">
              <a:solidFill>
                <a:schemeClr val="tx1">
                  <a:lumMod val="85000"/>
                  <a:lumOff val="15000"/>
                </a:schemeClr>
              </a:solidFill>
              <a:latin typeface="+mn-lt"/>
            </a:endParaRPr>
          </a:p>
        </p:txBody>
      </p:sp>
      <p:sp>
        <p:nvSpPr>
          <p:cNvPr id="5" name="Rectángulo 4"/>
          <p:cNvSpPr/>
          <p:nvPr/>
        </p:nvSpPr>
        <p:spPr bwMode="auto">
          <a:xfrm>
            <a:off x="495300" y="1206856"/>
            <a:ext cx="8559447" cy="1761066"/>
          </a:xfrm>
          <a:prstGeom prst="rect">
            <a:avLst/>
          </a:prstGeom>
          <a:solidFill>
            <a:srgbClr val="FFFFFF">
              <a:alpha val="6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3" name="Imagen 2"/>
          <p:cNvPicPr>
            <a:picLocks noChangeAspect="1"/>
          </p:cNvPicPr>
          <p:nvPr/>
        </p:nvPicPr>
        <p:blipFill rotWithShape="1">
          <a:blip r:embed="rId3" cstate="print"/>
          <a:srcRect b="45610"/>
          <a:stretch/>
        </p:blipFill>
        <p:spPr>
          <a:xfrm>
            <a:off x="2604552" y="1642488"/>
            <a:ext cx="4323670" cy="2252179"/>
          </a:xfrm>
          <a:prstGeom prst="rect">
            <a:avLst/>
          </a:prstGeom>
        </p:spPr>
      </p:pic>
      <p:sp>
        <p:nvSpPr>
          <p:cNvPr id="6" name="Cerrar llave 5"/>
          <p:cNvSpPr/>
          <p:nvPr/>
        </p:nvSpPr>
        <p:spPr bwMode="auto">
          <a:xfrm>
            <a:off x="6968864" y="1504072"/>
            <a:ext cx="444371" cy="4417662"/>
          </a:xfrm>
          <a:prstGeom prst="rightBrace">
            <a:avLst>
              <a:gd name="adj1" fmla="val 66763"/>
              <a:gd name="adj2" fmla="val 50000"/>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s-ES"/>
          </a:p>
        </p:txBody>
      </p:sp>
      <p:sp>
        <p:nvSpPr>
          <p:cNvPr id="7" name="Rectángulo redondeado 6"/>
          <p:cNvSpPr/>
          <p:nvPr/>
        </p:nvSpPr>
        <p:spPr bwMode="auto">
          <a:xfrm>
            <a:off x="3476978" y="4097867"/>
            <a:ext cx="3160889" cy="248355"/>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9" name="CuadroTexto 8"/>
          <p:cNvSpPr txBox="1"/>
          <p:nvPr/>
        </p:nvSpPr>
        <p:spPr>
          <a:xfrm>
            <a:off x="3364089" y="4583288"/>
            <a:ext cx="5125155" cy="430887"/>
          </a:xfrm>
          <a:prstGeom prst="rect">
            <a:avLst/>
          </a:prstGeom>
          <a:noFill/>
        </p:spPr>
        <p:txBody>
          <a:bodyPr wrap="square" rtlCol="0">
            <a:spAutoFit/>
          </a:bodyPr>
          <a:lstStyle/>
          <a:p>
            <a:pPr algn="just"/>
            <a:r>
              <a:rPr lang="ca-ES" sz="2200" dirty="0" err="1" smtClean="0">
                <a:solidFill>
                  <a:schemeClr val="tx1">
                    <a:lumMod val="85000"/>
                    <a:lumOff val="15000"/>
                  </a:schemeClr>
                </a:solidFill>
                <a:latin typeface="+mn-lt"/>
              </a:rPr>
              <a:t>Molecule</a:t>
            </a:r>
            <a:r>
              <a:rPr lang="es-ES" sz="2200" dirty="0" smtClean="0">
                <a:solidFill>
                  <a:schemeClr val="tx1">
                    <a:lumMod val="85000"/>
                    <a:lumOff val="15000"/>
                  </a:schemeClr>
                </a:solidFill>
                <a:latin typeface="+mn-lt"/>
              </a:rPr>
              <a:t> </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a:t>
            </a:r>
            <a:r>
              <a:rPr lang="ca-ES" sz="2200" dirty="0" smtClean="0">
                <a:solidFill>
                  <a:schemeClr val="tx1">
                    <a:lumMod val="85000"/>
                    <a:lumOff val="15000"/>
                  </a:schemeClr>
                </a:solidFill>
                <a:latin typeface="+mn-lt"/>
              </a:rPr>
              <a:t> = </a:t>
            </a:r>
            <a:r>
              <a:rPr lang="ca-ES" sz="2200" dirty="0" err="1" smtClean="0">
                <a:solidFill>
                  <a:schemeClr val="tx1">
                    <a:lumMod val="85000"/>
                    <a:lumOff val="15000"/>
                  </a:schemeClr>
                </a:solidFill>
                <a:latin typeface="+mn-lt"/>
              </a:rPr>
              <a:t>Transcript</a:t>
            </a:r>
            <a:endParaRPr lang="es-ES" sz="2200" dirty="0" smtClean="0">
              <a:solidFill>
                <a:schemeClr val="tx1">
                  <a:lumMod val="85000"/>
                  <a:lumOff val="15000"/>
                </a:schemeClr>
              </a:solidFill>
              <a:latin typeface="+mn-lt"/>
            </a:endParaRPr>
          </a:p>
        </p:txBody>
      </p:sp>
      <p:sp>
        <p:nvSpPr>
          <p:cNvPr id="13" name="CuadroTexto 12"/>
          <p:cNvSpPr txBox="1"/>
          <p:nvPr/>
        </p:nvSpPr>
        <p:spPr>
          <a:xfrm>
            <a:off x="2380401" y="4001741"/>
            <a:ext cx="1310007" cy="369332"/>
          </a:xfrm>
          <a:prstGeom prst="rect">
            <a:avLst/>
          </a:prstGeom>
          <a:noFill/>
        </p:spPr>
        <p:txBody>
          <a:bodyPr wrap="square" rtlCol="0">
            <a:spAutoFit/>
          </a:bodyPr>
          <a:lstStyle/>
          <a:p>
            <a:pPr algn="just"/>
            <a:r>
              <a:rPr lang="ca-ES" b="1" dirty="0" smtClean="0">
                <a:solidFill>
                  <a:schemeClr val="tx1">
                    <a:lumMod val="85000"/>
                    <a:lumOff val="15000"/>
                  </a:schemeClr>
                </a:solidFill>
                <a:latin typeface="+mn-lt"/>
              </a:rPr>
              <a:t>Long </a:t>
            </a:r>
            <a:r>
              <a:rPr lang="ca-ES" b="1" dirty="0" err="1" smtClean="0">
                <a:solidFill>
                  <a:schemeClr val="tx1">
                    <a:lumMod val="85000"/>
                    <a:lumOff val="15000"/>
                  </a:schemeClr>
                </a:solidFill>
                <a:latin typeface="+mn-lt"/>
              </a:rPr>
              <a:t>read</a:t>
            </a:r>
            <a:endParaRPr lang="es-ES" b="1" dirty="0" smtClean="0">
              <a:solidFill>
                <a:schemeClr val="tx1">
                  <a:lumMod val="85000"/>
                  <a:lumOff val="15000"/>
                </a:schemeClr>
              </a:solidFill>
              <a:latin typeface="+mn-lt"/>
            </a:endParaRPr>
          </a:p>
        </p:txBody>
      </p:sp>
    </p:spTree>
    <p:extLst>
      <p:ext uri="{BB962C8B-B14F-4D97-AF65-F5344CB8AC3E}">
        <p14:creationId xmlns:p14="http://schemas.microsoft.com/office/powerpoint/2010/main" val="402411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95300" y="1206856"/>
            <a:ext cx="8776931" cy="5355312"/>
          </a:xfrm>
          <a:prstGeom prst="rect">
            <a:avLst/>
          </a:prstGeom>
        </p:spPr>
        <p:txBody>
          <a:bodyPr wrap="square">
            <a:spAutoFit/>
          </a:bodyPr>
          <a:lstStyle/>
          <a:p>
            <a:pPr marL="285750" indent="-285750">
              <a:buFont typeface="Wingdings" panose="05000000000000000000" pitchFamily="2" charset="2"/>
              <a:buChar char="§"/>
            </a:pPr>
            <a:r>
              <a:rPr lang="en-US" b="1" dirty="0">
                <a:solidFill>
                  <a:srgbClr val="3333FF"/>
                </a:solidFill>
                <a:latin typeface="Droid Sans Fallback"/>
              </a:rPr>
              <a:t>Sample</a:t>
            </a:r>
          </a:p>
          <a:p>
            <a:pPr marL="742950" lvl="1" indent="-285750">
              <a:buFont typeface="Arial" panose="020B0604020202020204" pitchFamily="34" charset="0"/>
              <a:buChar char="•"/>
            </a:pPr>
            <a:r>
              <a:rPr lang="en-US" dirty="0">
                <a:solidFill>
                  <a:srgbClr val="000000"/>
                </a:solidFill>
                <a:latin typeface="Arial" panose="020B0604020202020204" pitchFamily="34" charset="0"/>
              </a:rPr>
              <a:t>Purity?  Quantity?  Quality?</a:t>
            </a:r>
            <a:endParaRPr lang="en-US" dirty="0">
              <a:solidFill>
                <a:srgbClr val="000000"/>
              </a:solidFill>
              <a:latin typeface="Droid Sans Fallback"/>
            </a:endParaRP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consist of small exons that may be </a:t>
            </a:r>
            <a:r>
              <a:rPr lang="en-GB" b="1" dirty="0">
                <a:solidFill>
                  <a:srgbClr val="000000"/>
                </a:solidFill>
                <a:latin typeface="Droid Sans Fallback"/>
              </a:rPr>
              <a:t>separated by large introns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Mapping reads to genome is challenging</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FF"/>
                </a:solidFill>
                <a:latin typeface="Arial" panose="020B0604020202020204" pitchFamily="34" charset="0"/>
              </a:rPr>
              <a:t>Non-uniformity coverage</a:t>
            </a:r>
            <a:r>
              <a:rPr lang="en-GB" dirty="0">
                <a:solidFill>
                  <a:srgbClr val="000000"/>
                </a:solidFill>
                <a:latin typeface="Droid Sans Fallback"/>
              </a:rPr>
              <a:t> of the genome</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The </a:t>
            </a:r>
            <a:r>
              <a:rPr lang="en-GB" b="1" dirty="0">
                <a:solidFill>
                  <a:srgbClr val="3333FF"/>
                </a:solidFill>
                <a:latin typeface="Droid Sans Fallback"/>
              </a:rPr>
              <a:t>relative abundance of RNAs vary wildly</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10</a:t>
            </a:r>
            <a:r>
              <a:rPr lang="en-GB" baseline="30000" dirty="0">
                <a:solidFill>
                  <a:srgbClr val="000000"/>
                </a:solidFill>
                <a:latin typeface="Droid Sans Fallback"/>
              </a:rPr>
              <a:t>5</a:t>
            </a:r>
            <a:r>
              <a:rPr lang="en-GB" dirty="0">
                <a:solidFill>
                  <a:srgbClr val="000000"/>
                </a:solidFill>
                <a:latin typeface="Droid Sans Fallback"/>
              </a:rPr>
              <a:t> – 10</a:t>
            </a:r>
            <a:r>
              <a:rPr lang="en-GB" baseline="30000" dirty="0">
                <a:solidFill>
                  <a:srgbClr val="000000"/>
                </a:solidFill>
                <a:latin typeface="Droid Sans Fallback"/>
              </a:rPr>
              <a:t>7</a:t>
            </a:r>
            <a:r>
              <a:rPr lang="en-GB" dirty="0">
                <a:solidFill>
                  <a:srgbClr val="000000"/>
                </a:solidFill>
                <a:latin typeface="Droid Sans Fallback"/>
              </a:rPr>
              <a:t> orders of magnitude</a:t>
            </a:r>
          </a:p>
          <a:p>
            <a:pPr marL="742950" lvl="1" indent="-285750">
              <a:buFont typeface="Arial" panose="020B0604020202020204" pitchFamily="34" charset="0"/>
              <a:buChar char="•"/>
            </a:pPr>
            <a:r>
              <a:rPr lang="en-GB" dirty="0">
                <a:solidFill>
                  <a:srgbClr val="000000"/>
                </a:solidFill>
                <a:latin typeface="Arial" panose="020B0604020202020204" pitchFamily="34" charset="0"/>
              </a:rPr>
              <a:t>Since RNA sequencing works by random sampling, </a:t>
            </a:r>
            <a:r>
              <a:rPr lang="en-GB" dirty="0">
                <a:solidFill>
                  <a:srgbClr val="000000"/>
                </a:solidFill>
                <a:latin typeface="Droid Sans Fallback"/>
              </a:rPr>
              <a:t>a small fraction of highly expressed genes may consume the majority of reads (</a:t>
            </a:r>
            <a:r>
              <a:rPr lang="en-GB" dirty="0" err="1">
                <a:solidFill>
                  <a:srgbClr val="000000"/>
                </a:solidFill>
                <a:latin typeface="Droid Sans Fallback"/>
              </a:rPr>
              <a:t>rRNA</a:t>
            </a:r>
            <a:r>
              <a:rPr lang="en-GB" dirty="0">
                <a:solidFill>
                  <a:srgbClr val="000000"/>
                </a:solidFill>
                <a:latin typeface="Droid Sans Fallback"/>
              </a:rPr>
              <a:t>)</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00"/>
                </a:solidFill>
                <a:latin typeface="Arial" panose="020B0604020202020204" pitchFamily="34" charset="0"/>
              </a:rPr>
              <a:t>RNAs come in a </a:t>
            </a:r>
            <a:r>
              <a:rPr lang="en-GB" b="1" dirty="0">
                <a:solidFill>
                  <a:srgbClr val="3333FF"/>
                </a:solidFill>
                <a:latin typeface="Droid Sans Fallback"/>
              </a:rPr>
              <a:t>wide range of sizes</a:t>
            </a:r>
            <a:endParaRPr lang="en-GB" dirty="0">
              <a:solidFill>
                <a:srgbClr val="000000"/>
              </a:solidFill>
              <a:latin typeface="Droid Sans Fallback"/>
            </a:endParaRPr>
          </a:p>
          <a:p>
            <a:pPr marL="742950" lvl="1" indent="-285750">
              <a:buFont typeface="Arial" panose="020B0604020202020204" pitchFamily="34" charset="0"/>
              <a:buChar char="•"/>
            </a:pPr>
            <a:r>
              <a:rPr lang="en-GB" dirty="0">
                <a:solidFill>
                  <a:srgbClr val="000000"/>
                </a:solidFill>
                <a:latin typeface="Arial" panose="020B0604020202020204" pitchFamily="34" charset="0"/>
              </a:rPr>
              <a:t>Small RNAs must be captured separately</a:t>
            </a:r>
            <a:endParaRPr lang="en-GB" dirty="0">
              <a:solidFill>
                <a:srgbClr val="000000"/>
              </a:solidFill>
              <a:latin typeface="Droid Sans Fallback"/>
            </a:endParaRPr>
          </a:p>
          <a:p>
            <a:pPr marL="742950" lvl="1" indent="-285750">
              <a:buFont typeface="Arial" panose="020B0604020202020204" pitchFamily="34" charset="0"/>
              <a:buChar char="•"/>
            </a:pPr>
            <a:r>
              <a:rPr lang="en-GB" dirty="0" err="1">
                <a:solidFill>
                  <a:srgbClr val="000000"/>
                </a:solidFill>
                <a:latin typeface="Arial" panose="020B0604020202020204" pitchFamily="34" charset="0"/>
              </a:rPr>
              <a:t>PolyA</a:t>
            </a:r>
            <a:r>
              <a:rPr lang="en-GB" dirty="0">
                <a:solidFill>
                  <a:srgbClr val="000000"/>
                </a:solidFill>
                <a:latin typeface="Arial" panose="020B0604020202020204" pitchFamily="34" charset="0"/>
              </a:rPr>
              <a:t> selection of large RNAs may result </a:t>
            </a:r>
            <a:r>
              <a:rPr lang="en-US" dirty="0">
                <a:solidFill>
                  <a:srgbClr val="000000"/>
                </a:solidFill>
                <a:latin typeface="Arial" panose="020B0604020202020204" pitchFamily="34" charset="0"/>
              </a:rPr>
              <a:t>in 3</a:t>
            </a:r>
            <a:r>
              <a:rPr lang="en-US" dirty="0">
                <a:solidFill>
                  <a:srgbClr val="000000"/>
                </a:solidFill>
                <a:latin typeface="Droid Sans Fallback"/>
              </a:rPr>
              <a:t>’ end bias</a:t>
            </a:r>
          </a:p>
          <a:p>
            <a:pPr marL="285750" indent="-285750">
              <a:buFont typeface="Arial" panose="020B0604020202020204" pitchFamily="34" charset="0"/>
              <a:buChar char="•"/>
            </a:pPr>
            <a:endParaRPr lang="en-US" dirty="0">
              <a:solidFill>
                <a:srgbClr val="000000"/>
              </a:solidFill>
              <a:latin typeface="Droid Sans Fallback"/>
            </a:endParaRPr>
          </a:p>
          <a:p>
            <a:pPr marL="285750" indent="-285750">
              <a:buFont typeface="Wingdings" panose="05000000000000000000" pitchFamily="2" charset="2"/>
              <a:buChar char="§"/>
            </a:pPr>
            <a:r>
              <a:rPr lang="en-GB" b="1" dirty="0">
                <a:solidFill>
                  <a:srgbClr val="0000FF"/>
                </a:solidFill>
                <a:latin typeface="Arial" panose="020B0604020202020204" pitchFamily="34" charset="0"/>
              </a:rPr>
              <a:t>RNA is fragile</a:t>
            </a:r>
            <a:r>
              <a:rPr lang="en-GB" b="1" dirty="0">
                <a:solidFill>
                  <a:srgbClr val="000000"/>
                </a:solidFill>
                <a:latin typeface="Droid Sans Fallback"/>
              </a:rPr>
              <a:t> compared to DNA </a:t>
            </a:r>
            <a:r>
              <a:rPr lang="en-US" dirty="0">
                <a:solidFill>
                  <a:srgbClr val="000000"/>
                </a:solidFill>
                <a:latin typeface="Arial" panose="020B0604020202020204" pitchFamily="34" charset="0"/>
              </a:rPr>
              <a:t>(easily degraded)</a:t>
            </a:r>
          </a:p>
          <a:p>
            <a:pPr marL="285750" indent="-285750">
              <a:buFont typeface="Wingdings" panose="05000000000000000000" pitchFamily="2" charset="2"/>
              <a:buChar char="§"/>
            </a:pPr>
            <a:endParaRPr lang="en-US" dirty="0">
              <a:solidFill>
                <a:srgbClr val="000000"/>
              </a:solidFill>
              <a:latin typeface="Arial" panose="020B0604020202020204" pitchFamily="34" charset="0"/>
            </a:endParaRPr>
          </a:p>
          <a:p>
            <a:pPr marL="285750" indent="-285750">
              <a:buFont typeface="Wingdings" panose="05000000000000000000" pitchFamily="2" charset="2"/>
              <a:buChar char="§"/>
            </a:pPr>
            <a:r>
              <a:rPr lang="en-US" b="1" dirty="0">
                <a:solidFill>
                  <a:srgbClr val="0070C0"/>
                </a:solidFill>
                <a:latin typeface="Arial" panose="020B0604020202020204" pitchFamily="34" charset="0"/>
              </a:rPr>
              <a:t>Library</a:t>
            </a:r>
            <a:r>
              <a:rPr lang="en-US" b="1" dirty="0">
                <a:solidFill>
                  <a:srgbClr val="000000"/>
                </a:solidFill>
                <a:latin typeface="Arial" panose="020B0604020202020204" pitchFamily="34" charset="0"/>
              </a:rPr>
              <a:t> preparation</a:t>
            </a:r>
            <a:endParaRPr lang="en-US" b="1" dirty="0">
              <a:solidFill>
                <a:srgbClr val="000000"/>
              </a:solidFill>
              <a:latin typeface="Droid Sans Fallback"/>
            </a:endParaRPr>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99581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1398413" y="1206856"/>
            <a:ext cx="7564966" cy="3693319"/>
          </a:xfrm>
          <a:prstGeom prst="rect">
            <a:avLst/>
          </a:prstGeom>
        </p:spPr>
        <p:txBody>
          <a:bodyPr wrap="square">
            <a:spAutoFit/>
          </a:bodyPr>
          <a:lstStyle/>
          <a:p>
            <a:pPr marL="285750" indent="-285750">
              <a:lnSpc>
                <a:spcPct val="200000"/>
              </a:lnSpc>
              <a:buFont typeface="Wingdings" panose="05000000000000000000" pitchFamily="2" charset="2"/>
              <a:buChar char="§"/>
            </a:pPr>
            <a:endParaRPr lang="en-US" b="1" dirty="0" smtClean="0">
              <a:solidFill>
                <a:srgbClr val="000000"/>
              </a:solidFill>
              <a:latin typeface="Droid Sans Fallback"/>
            </a:endParaRPr>
          </a:p>
          <a:p>
            <a:pPr marL="285750" indent="-285750">
              <a:lnSpc>
                <a:spcPct val="200000"/>
              </a:lnSpc>
              <a:buFont typeface="Wingdings" panose="05000000000000000000" pitchFamily="2" charset="2"/>
              <a:buChar char="§"/>
            </a:pPr>
            <a:r>
              <a:rPr lang="en-US" b="1" dirty="0" smtClean="0">
                <a:solidFill>
                  <a:srgbClr val="000000"/>
                </a:solidFill>
                <a:latin typeface="Droid Sans Fallback"/>
              </a:rPr>
              <a:t>Capture of less </a:t>
            </a:r>
            <a:r>
              <a:rPr lang="en-US" b="1" dirty="0">
                <a:solidFill>
                  <a:srgbClr val="000000"/>
                </a:solidFill>
                <a:latin typeface="Droid Sans Fallback"/>
              </a:rPr>
              <a:t>abundant </a:t>
            </a:r>
            <a:r>
              <a:rPr lang="en-US" b="1" dirty="0" smtClean="0">
                <a:solidFill>
                  <a:srgbClr val="000000"/>
                </a:solidFill>
                <a:latin typeface="Droid Sans Fallback"/>
              </a:rPr>
              <a:t>RNAs</a:t>
            </a:r>
          </a:p>
          <a:p>
            <a:pPr marL="285750" indent="-285750">
              <a:lnSpc>
                <a:spcPct val="200000"/>
              </a:lnSpc>
              <a:buFont typeface="Wingdings" panose="05000000000000000000" pitchFamily="2" charset="2"/>
              <a:buChar char="§"/>
            </a:pPr>
            <a:r>
              <a:rPr lang="en-US" b="1" dirty="0" smtClean="0">
                <a:solidFill>
                  <a:srgbClr val="000000"/>
                </a:solidFill>
                <a:latin typeface="Droid Sans Fallback"/>
              </a:rPr>
              <a:t>Avoid the conversion to cDNA prior to library construction</a:t>
            </a:r>
          </a:p>
          <a:p>
            <a:pPr marL="285750" indent="-285750">
              <a:lnSpc>
                <a:spcPct val="200000"/>
              </a:lnSpc>
              <a:buFont typeface="Wingdings" panose="05000000000000000000" pitchFamily="2" charset="2"/>
              <a:buChar char="§"/>
            </a:pPr>
            <a:endParaRPr lang="en-US" b="1" dirty="0" smtClean="0">
              <a:solidFill>
                <a:srgbClr val="000000"/>
              </a:solidFill>
              <a:latin typeface="Droid Sans Fallback"/>
            </a:endParaRPr>
          </a:p>
          <a:p>
            <a:pPr marL="285750" indent="-285750">
              <a:lnSpc>
                <a:spcPct val="200000"/>
              </a:lnSpc>
              <a:buFont typeface="Wingdings" panose="05000000000000000000" pitchFamily="2" charset="2"/>
              <a:buChar char="§"/>
            </a:pPr>
            <a:r>
              <a:rPr lang="en-US" b="1" dirty="0" smtClean="0">
                <a:solidFill>
                  <a:srgbClr val="000000"/>
                </a:solidFill>
                <a:latin typeface="Droid Sans Fallback"/>
              </a:rPr>
              <a:t>RNA-</a:t>
            </a:r>
            <a:r>
              <a:rPr lang="en-US" b="1" dirty="0" err="1" smtClean="0">
                <a:solidFill>
                  <a:srgbClr val="000000"/>
                </a:solidFill>
                <a:latin typeface="Droid Sans Fallback"/>
              </a:rPr>
              <a:t>Seq</a:t>
            </a:r>
            <a:r>
              <a:rPr lang="en-US" b="1" dirty="0" smtClean="0">
                <a:solidFill>
                  <a:srgbClr val="000000"/>
                </a:solidFill>
                <a:latin typeface="Droid Sans Fallback"/>
              </a:rPr>
              <a:t> </a:t>
            </a:r>
            <a:r>
              <a:rPr lang="en-US" b="1" dirty="0">
                <a:solidFill>
                  <a:srgbClr val="000000"/>
                </a:solidFill>
                <a:latin typeface="Droid Sans Fallback"/>
              </a:rPr>
              <a:t>TGS		</a:t>
            </a:r>
            <a:r>
              <a:rPr lang="en-US" b="1" dirty="0" smtClean="0">
                <a:solidFill>
                  <a:srgbClr val="000000"/>
                </a:solidFill>
                <a:latin typeface="Droid Sans Fallback"/>
              </a:rPr>
              <a:t>Increasing </a:t>
            </a:r>
            <a:r>
              <a:rPr lang="en-US" b="1" dirty="0">
                <a:solidFill>
                  <a:srgbClr val="000000"/>
                </a:solidFill>
                <a:latin typeface="Droid Sans Fallback"/>
              </a:rPr>
              <a:t>the </a:t>
            </a:r>
            <a:r>
              <a:rPr lang="en-US" b="1" dirty="0" smtClean="0">
                <a:solidFill>
                  <a:srgbClr val="000000"/>
                </a:solidFill>
                <a:latin typeface="Droid Sans Fallback"/>
              </a:rPr>
              <a:t>yield</a:t>
            </a:r>
          </a:p>
          <a:p>
            <a:pPr lvl="6">
              <a:lnSpc>
                <a:spcPct val="200000"/>
              </a:lnSpc>
            </a:pPr>
            <a:r>
              <a:rPr lang="en-US" b="1" dirty="0" smtClean="0">
                <a:solidFill>
                  <a:srgbClr val="000000"/>
                </a:solidFill>
                <a:latin typeface="Droid Sans Fallback"/>
              </a:rPr>
              <a:t>Avoid degradation at 5’ end</a:t>
            </a:r>
            <a:endParaRPr lang="en-US" b="1" dirty="0">
              <a:solidFill>
                <a:srgbClr val="000000"/>
              </a:solidFill>
              <a:latin typeface="Droid Sans Fallback"/>
            </a:endParaRPr>
          </a:p>
          <a:p>
            <a:pPr marL="285750" indent="-285750">
              <a:buFont typeface="Wingdings" panose="05000000000000000000" pitchFamily="2" charset="2"/>
              <a:buChar char="§"/>
            </a:pPr>
            <a:endParaRPr lang="en-US" b="1" dirty="0">
              <a:solidFill>
                <a:srgbClr val="000000"/>
              </a:solidFill>
              <a:latin typeface="Droid Sans Fallback"/>
            </a:endParaRPr>
          </a:p>
        </p:txBody>
      </p:sp>
      <p:sp>
        <p:nvSpPr>
          <p:cNvPr id="7"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cxnSp>
        <p:nvCxnSpPr>
          <p:cNvPr id="4" name="Conector recto de flecha 3"/>
          <p:cNvCxnSpPr/>
          <p:nvPr/>
        </p:nvCxnSpPr>
        <p:spPr bwMode="auto">
          <a:xfrm>
            <a:off x="3397956" y="3784893"/>
            <a:ext cx="654755" cy="0"/>
          </a:xfrm>
          <a:prstGeom prst="straightConnector1">
            <a:avLst/>
          </a:prstGeom>
          <a:noFill/>
          <a:ln w="28575" cap="flat" cmpd="sng" algn="ctr">
            <a:solidFill>
              <a:srgbClr val="993489"/>
            </a:solidFill>
            <a:prstDash val="solid"/>
            <a:round/>
            <a:headEnd type="none" w="med" len="med"/>
            <a:tailEnd type="triangle"/>
          </a:ln>
          <a:effectLst/>
        </p:spPr>
      </p:cxnSp>
      <p:cxnSp>
        <p:nvCxnSpPr>
          <p:cNvPr id="9" name="Conector recto de flecha 8"/>
          <p:cNvCxnSpPr/>
          <p:nvPr/>
        </p:nvCxnSpPr>
        <p:spPr bwMode="auto">
          <a:xfrm>
            <a:off x="3397956" y="4275960"/>
            <a:ext cx="654755" cy="0"/>
          </a:xfrm>
          <a:prstGeom prst="straightConnector1">
            <a:avLst/>
          </a:prstGeom>
          <a:noFill/>
          <a:ln w="28575" cap="flat" cmpd="sng" algn="ctr">
            <a:solidFill>
              <a:srgbClr val="993489"/>
            </a:solidFill>
            <a:prstDash val="solid"/>
            <a:round/>
            <a:headEnd type="none" w="med" len="med"/>
            <a:tailEnd type="triangle"/>
          </a:ln>
          <a:effectLst/>
        </p:spPr>
      </p:cxnSp>
    </p:spTree>
    <p:extLst>
      <p:ext uri="{BB962C8B-B14F-4D97-AF65-F5344CB8AC3E}">
        <p14:creationId xmlns:p14="http://schemas.microsoft.com/office/powerpoint/2010/main" val="2736457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pic>
        <p:nvPicPr>
          <p:cNvPr id="3" name="Imagen 2"/>
          <p:cNvPicPr>
            <a:picLocks noChangeAspect="1"/>
          </p:cNvPicPr>
          <p:nvPr/>
        </p:nvPicPr>
        <p:blipFill>
          <a:blip r:embed="rId3" cstate="print"/>
          <a:stretch>
            <a:fillRect/>
          </a:stretch>
        </p:blipFill>
        <p:spPr>
          <a:xfrm>
            <a:off x="3026997" y="1656634"/>
            <a:ext cx="6763158" cy="4608421"/>
          </a:xfrm>
          <a:prstGeom prst="rect">
            <a:avLst/>
          </a:prstGeom>
        </p:spPr>
      </p:pic>
      <p:pic>
        <p:nvPicPr>
          <p:cNvPr id="4" name="Imagen 3"/>
          <p:cNvPicPr>
            <a:picLocks noChangeAspect="1"/>
          </p:cNvPicPr>
          <p:nvPr/>
        </p:nvPicPr>
        <p:blipFill>
          <a:blip r:embed="rId4" cstate="print"/>
          <a:stretch>
            <a:fillRect/>
          </a:stretch>
        </p:blipFill>
        <p:spPr>
          <a:xfrm>
            <a:off x="8298862" y="6352312"/>
            <a:ext cx="1491293" cy="303477"/>
          </a:xfrm>
          <a:prstGeom prst="rect">
            <a:avLst/>
          </a:prstGeom>
        </p:spPr>
      </p:pic>
      <p:sp>
        <p:nvSpPr>
          <p:cNvPr id="5" name="Rectángulo 4"/>
          <p:cNvSpPr/>
          <p:nvPr/>
        </p:nvSpPr>
        <p:spPr>
          <a:xfrm>
            <a:off x="242888" y="2079967"/>
            <a:ext cx="4314825" cy="1200329"/>
          </a:xfrm>
          <a:prstGeom prst="rect">
            <a:avLst/>
          </a:prstGeom>
        </p:spPr>
        <p:txBody>
          <a:bodyPr wrap="square">
            <a:spAutoFit/>
          </a:bodyPr>
          <a:lstStyle/>
          <a:p>
            <a:pPr marL="285750" indent="-285750">
              <a:buFont typeface="Arial" panose="020B0604020202020204" pitchFamily="34" charset="0"/>
              <a:buChar char="•"/>
            </a:pPr>
            <a:r>
              <a:rPr lang="en-GB" dirty="0">
                <a:solidFill>
                  <a:srgbClr val="000000"/>
                </a:solidFill>
                <a:latin typeface="Arial" panose="020B0604020202020204" pitchFamily="34" charset="0"/>
              </a:rPr>
              <a:t>Independently of the software used, one needs to think about</a:t>
            </a:r>
          </a:p>
          <a:p>
            <a:r>
              <a:rPr lang="en-GB" dirty="0">
                <a:solidFill>
                  <a:srgbClr val="000000"/>
                </a:solidFill>
                <a:latin typeface="Arial" panose="020B0604020202020204" pitchFamily="34" charset="0"/>
              </a:rPr>
              <a:t> </a:t>
            </a:r>
            <a:endParaRPr lang="en-GB" dirty="0">
              <a:solidFill>
                <a:srgbClr val="000000"/>
              </a:solidFill>
              <a:latin typeface="Droid Sans Fallback"/>
            </a:endParaRPr>
          </a:p>
          <a:p>
            <a:r>
              <a:rPr lang="en-US" b="1" dirty="0">
                <a:solidFill>
                  <a:srgbClr val="3333FF"/>
                </a:solidFill>
                <a:latin typeface="Arial" panose="020B0604020202020204" pitchFamily="34" charset="0"/>
              </a:rPr>
              <a:t>DATA STORAGE &amp; MANAGEMENT!!</a:t>
            </a:r>
            <a:endParaRPr lang="en-US" dirty="0">
              <a:solidFill>
                <a:srgbClr val="000000"/>
              </a:solidFill>
              <a:latin typeface="Droid Sans Fallback"/>
            </a:endParaRPr>
          </a:p>
        </p:txBody>
      </p:sp>
      <p:sp>
        <p:nvSpPr>
          <p:cNvPr id="9"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3</a:t>
            </a:r>
            <a:r>
              <a:rPr kumimoji="0" lang="en-US" sz="2400" b="1" i="0" u="none" strike="noStrike" kern="0" cap="none" spc="0" normalizeH="0" baseline="0" noProof="0" dirty="0">
                <a:ln>
                  <a:noFill/>
                </a:ln>
                <a:solidFill>
                  <a:schemeClr val="bg1"/>
                </a:solidFill>
                <a:effectLst/>
                <a:uLnTx/>
                <a:uFillTx/>
                <a:latin typeface="+mj-lt"/>
                <a:ea typeface="+mj-ea"/>
                <a:cs typeface="+mj-cs"/>
              </a:rPr>
              <a:t>.3 Main challenges in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90243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2049735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4 Marcador de posición de imagen" descr="Announcing the death of the Micro-array › InSightu"/>
          <p:cNvPicPr>
            <a:picLocks noChangeAspect="1"/>
          </p:cNvPicPr>
          <p:nvPr/>
        </p:nvPicPr>
        <p:blipFill>
          <a:blip r:embed="rId3" cstate="print"/>
          <a:srcRect/>
          <a:stretch>
            <a:fillRect/>
          </a:stretch>
        </p:blipFill>
        <p:spPr>
          <a:xfrm>
            <a:off x="714210" y="3512882"/>
            <a:ext cx="5214974" cy="1047752"/>
          </a:xfrm>
          <a:prstGeom prst="rect">
            <a:avLst/>
          </a:prstGeom>
        </p:spPr>
      </p:pic>
      <p:sp>
        <p:nvSpPr>
          <p:cNvPr id="2" name="Rectángulo 1"/>
          <p:cNvSpPr/>
          <p:nvPr/>
        </p:nvSpPr>
        <p:spPr bwMode="auto">
          <a:xfrm>
            <a:off x="3459849" y="4414837"/>
            <a:ext cx="5707993" cy="1870837"/>
          </a:xfrm>
          <a:prstGeom prst="rect">
            <a:avLst/>
          </a:prstGeom>
          <a:solidFill>
            <a:srgbClr val="FF9911"/>
          </a:solidFill>
          <a:ln w="9525" cap="flat" cmpd="sng" algn="ctr">
            <a:solidFill>
              <a:srgbClr val="FFB757"/>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2</a:t>
            </a:r>
            <a:r>
              <a:rPr kumimoji="0" lang="en-US" sz="2400" b="1" i="0" u="none" strike="noStrike" kern="0" cap="none" spc="0" normalizeH="0" baseline="0" noProof="0" dirty="0">
                <a:ln>
                  <a:noFill/>
                </a:ln>
                <a:solidFill>
                  <a:schemeClr val="bg1"/>
                </a:solidFill>
                <a:effectLst/>
                <a:uLnTx/>
                <a:uFillTx/>
                <a:latin typeface="+mj-lt"/>
                <a:ea typeface="+mj-ea"/>
                <a:cs typeface="+mj-cs"/>
              </a:rPr>
              <a:t>.4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6" name="4 Marcador de posición de imagen" descr="The death of microarrays? : Nature News"/>
          <p:cNvPicPr>
            <a:picLocks noChangeAspect="1"/>
          </p:cNvPicPr>
          <p:nvPr/>
        </p:nvPicPr>
        <p:blipFill>
          <a:blip r:embed="rId4" cstate="print"/>
          <a:srcRect/>
          <a:stretch>
            <a:fillRect/>
          </a:stretch>
        </p:blipFill>
        <p:spPr>
          <a:xfrm>
            <a:off x="595282" y="1214422"/>
            <a:ext cx="8572560" cy="2079645"/>
          </a:xfrm>
          <a:prstGeom prst="rect">
            <a:avLst/>
          </a:prstGeom>
        </p:spPr>
      </p:pic>
      <p:pic>
        <p:nvPicPr>
          <p:cNvPr id="8" name="4 Marcador de posición de imagen" descr="Announcing the death of the Micro-array › InSightu"/>
          <p:cNvPicPr>
            <a:picLocks noChangeAspect="1"/>
          </p:cNvPicPr>
          <p:nvPr/>
        </p:nvPicPr>
        <p:blipFill>
          <a:blip r:embed="rId5" cstate="print"/>
          <a:srcRect/>
          <a:stretch>
            <a:fillRect/>
          </a:stretch>
        </p:blipFill>
        <p:spPr>
          <a:xfrm>
            <a:off x="821424" y="4414837"/>
            <a:ext cx="2638425" cy="1247775"/>
          </a:xfrm>
          <a:prstGeom prst="rect">
            <a:avLst/>
          </a:prstGeom>
        </p:spPr>
      </p:pic>
      <p:sp>
        <p:nvSpPr>
          <p:cNvPr id="9" name="13 CuadroTexto"/>
          <p:cNvSpPr txBox="1"/>
          <p:nvPr/>
        </p:nvSpPr>
        <p:spPr>
          <a:xfrm>
            <a:off x="3595678" y="4500570"/>
            <a:ext cx="5357850" cy="1785104"/>
          </a:xfrm>
          <a:prstGeom prst="rect">
            <a:avLst/>
          </a:prstGeom>
          <a:noFill/>
        </p:spPr>
        <p:txBody>
          <a:bodyPr wrap="square" rtlCol="0">
            <a:spAutoFit/>
          </a:bodyPr>
          <a:lstStyle/>
          <a:p>
            <a:pPr algn="just">
              <a:buClr>
                <a:srgbClr val="CC00FF"/>
              </a:buClr>
              <a:buFont typeface="Wingdings" pitchFamily="2" charset="2"/>
              <a:buChar char="Ø"/>
            </a:pPr>
            <a:r>
              <a:rPr lang="ca-ES" u="none" dirty="0"/>
              <a:t> </a:t>
            </a:r>
            <a:r>
              <a:rPr lang="ca-ES" u="none" dirty="0" err="1"/>
              <a:t>reproducibility</a:t>
            </a:r>
            <a:endParaRPr lang="ca-ES" u="none" dirty="0"/>
          </a:p>
          <a:p>
            <a:pPr algn="just">
              <a:buClr>
                <a:srgbClr val="CC00FF"/>
              </a:buClr>
              <a:buFont typeface="Wingdings" pitchFamily="2" charset="2"/>
              <a:buChar char="Ø"/>
            </a:pPr>
            <a:r>
              <a:rPr lang="ca-ES" u="none" dirty="0"/>
              <a:t> only show </a:t>
            </a:r>
            <a:r>
              <a:rPr lang="ca-ES" u="none" dirty="0" err="1"/>
              <a:t>you</a:t>
            </a:r>
            <a:r>
              <a:rPr lang="ca-ES" u="none" dirty="0"/>
              <a:t> </a:t>
            </a:r>
            <a:r>
              <a:rPr lang="ca-ES" u="none" dirty="0" err="1"/>
              <a:t>what</a:t>
            </a:r>
            <a:r>
              <a:rPr lang="ca-ES" u="none" dirty="0"/>
              <a:t> </a:t>
            </a:r>
            <a:r>
              <a:rPr lang="ca-ES" u="none" dirty="0" err="1"/>
              <a:t>you’re</a:t>
            </a:r>
            <a:r>
              <a:rPr lang="ca-ES" u="none" dirty="0"/>
              <a:t> </a:t>
            </a:r>
            <a:r>
              <a:rPr lang="ca-ES" u="none" dirty="0" err="1"/>
              <a:t>looking</a:t>
            </a:r>
            <a:r>
              <a:rPr lang="ca-ES" u="none" dirty="0"/>
              <a:t> for</a:t>
            </a:r>
          </a:p>
          <a:p>
            <a:pPr algn="just">
              <a:buClr>
                <a:srgbClr val="CC00FF"/>
              </a:buClr>
              <a:buFont typeface="Wingdings" pitchFamily="2" charset="2"/>
              <a:buChar char="Ø"/>
            </a:pPr>
            <a:r>
              <a:rPr lang="ca-ES" u="none" dirty="0"/>
              <a:t> </a:t>
            </a:r>
            <a:r>
              <a:rPr lang="ca-ES" u="none" dirty="0" err="1"/>
              <a:t>what</a:t>
            </a:r>
            <a:r>
              <a:rPr lang="ca-ES" u="none" dirty="0"/>
              <a:t> </a:t>
            </a:r>
            <a:r>
              <a:rPr lang="ca-ES" u="none" dirty="0" err="1"/>
              <a:t>about</a:t>
            </a:r>
            <a:r>
              <a:rPr lang="ca-ES" u="none" dirty="0"/>
              <a:t> ‘</a:t>
            </a:r>
            <a:r>
              <a:rPr lang="ca-ES" u="none" dirty="0" err="1"/>
              <a:t>indels</a:t>
            </a:r>
            <a:r>
              <a:rPr lang="ca-ES" u="none" dirty="0"/>
              <a:t>’, inversions, </a:t>
            </a:r>
            <a:r>
              <a:rPr lang="ca-ES" u="none" dirty="0" err="1"/>
              <a:t>translocations</a:t>
            </a:r>
            <a:r>
              <a:rPr lang="ca-ES" u="none" dirty="0"/>
              <a:t>...</a:t>
            </a:r>
          </a:p>
          <a:p>
            <a:pPr algn="just">
              <a:buClr>
                <a:srgbClr val="CC00FF"/>
              </a:buClr>
              <a:buFont typeface="Wingdings" pitchFamily="2" charset="2"/>
              <a:buChar char="Ø"/>
            </a:pPr>
            <a:r>
              <a:rPr lang="ca-ES" u="none" dirty="0"/>
              <a:t> </a:t>
            </a:r>
            <a:r>
              <a:rPr lang="ca-ES" u="none" dirty="0" err="1"/>
              <a:t>accuracy</a:t>
            </a:r>
            <a:endParaRPr lang="ca-ES" u="none" dirty="0"/>
          </a:p>
          <a:p>
            <a:pPr algn="just">
              <a:buClr>
                <a:srgbClr val="CC00FF"/>
              </a:buClr>
              <a:buFont typeface="Wingdings" pitchFamily="2" charset="2"/>
              <a:buChar char="Ø"/>
            </a:pPr>
            <a:r>
              <a:rPr lang="ca-ES" u="none" dirty="0"/>
              <a:t> </a:t>
            </a:r>
            <a:r>
              <a:rPr lang="ca-ES" u="none" dirty="0" err="1"/>
              <a:t>sensitivity</a:t>
            </a:r>
            <a:endParaRPr lang="ca-ES" u="none" dirty="0"/>
          </a:p>
          <a:p>
            <a:pPr algn="just">
              <a:buFont typeface="Arial" pitchFamily="34" charset="0"/>
              <a:buChar char="•"/>
            </a:pPr>
            <a:endParaRPr lang="ca-ES" sz="2000" u="none" dirty="0"/>
          </a:p>
        </p:txBody>
      </p:sp>
      <p:sp>
        <p:nvSpPr>
          <p:cNvPr id="10" name="15 Elipse"/>
          <p:cNvSpPr/>
          <p:nvPr/>
        </p:nvSpPr>
        <p:spPr bwMode="auto">
          <a:xfrm>
            <a:off x="3716594" y="1130710"/>
            <a:ext cx="936000" cy="396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Calibri" pitchFamily="34" charset="0"/>
            </a:endParaRPr>
          </a:p>
        </p:txBody>
      </p:sp>
      <p:sp>
        <p:nvSpPr>
          <p:cNvPr id="11" name="16 Elipse"/>
          <p:cNvSpPr/>
          <p:nvPr/>
        </p:nvSpPr>
        <p:spPr bwMode="auto">
          <a:xfrm>
            <a:off x="1430595" y="3927988"/>
            <a:ext cx="936000" cy="396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2868602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lang="en-US" sz="2400" b="1" kern="0" dirty="0">
                <a:solidFill>
                  <a:schemeClr val="bg1"/>
                </a:solidFill>
                <a:latin typeface="+mj-lt"/>
                <a:ea typeface="+mj-ea"/>
                <a:cs typeface="+mj-cs"/>
              </a:rPr>
              <a:t>2</a:t>
            </a:r>
            <a:r>
              <a:rPr kumimoji="0" lang="en-US" sz="2400" b="1" i="0" u="none" strike="noStrike" kern="0" cap="none" spc="0" normalizeH="0" baseline="0" noProof="0" dirty="0">
                <a:ln>
                  <a:noFill/>
                </a:ln>
                <a:solidFill>
                  <a:schemeClr val="bg1"/>
                </a:solidFill>
                <a:effectLst/>
                <a:uLnTx/>
                <a:uFillTx/>
                <a:latin typeface="+mj-lt"/>
                <a:ea typeface="+mj-ea"/>
                <a:cs typeface="+mj-cs"/>
              </a:rPr>
              <a:t>.4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7" name="Imagen 6"/>
          <p:cNvPicPr>
            <a:picLocks noChangeAspect="1"/>
          </p:cNvPicPr>
          <p:nvPr/>
        </p:nvPicPr>
        <p:blipFill>
          <a:blip r:embed="rId3" cstate="print"/>
          <a:stretch>
            <a:fillRect/>
          </a:stretch>
        </p:blipFill>
        <p:spPr>
          <a:xfrm>
            <a:off x="661910" y="1417638"/>
            <a:ext cx="8078327" cy="800212"/>
          </a:xfrm>
          <a:prstGeom prst="rect">
            <a:avLst/>
          </a:prstGeom>
        </p:spPr>
      </p:pic>
      <p:sp>
        <p:nvSpPr>
          <p:cNvPr id="8" name="Rectángulo 7"/>
          <p:cNvSpPr/>
          <p:nvPr/>
        </p:nvSpPr>
        <p:spPr>
          <a:xfrm>
            <a:off x="563012" y="2401146"/>
            <a:ext cx="9342988" cy="2954655"/>
          </a:xfrm>
          <a:prstGeom prst="rect">
            <a:avLst/>
          </a:prstGeom>
        </p:spPr>
        <p:txBody>
          <a:bodyPr wrap="square">
            <a:spAutoFit/>
          </a:bodyPr>
          <a:lstStyle/>
          <a:p>
            <a:r>
              <a:rPr lang="en-GB" sz="1200" b="1" dirty="0">
                <a:solidFill>
                  <a:srgbClr val="985735"/>
                </a:solidFill>
                <a:latin typeface="arial" panose="020B0604020202020204" pitchFamily="34" charset="0"/>
              </a:rPr>
              <a:t>Abstract</a:t>
            </a:r>
          </a:p>
          <a:p>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and microarray methods are frequently used to measure gene expression level. While similar in purpose, there are fundamental differences between the two technologies. Here, we present the largest comparative study between microarray and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methods to date using The Cancer Genome Atlas (TCGA) data. </a:t>
            </a:r>
            <a:r>
              <a:rPr lang="en-GB" b="1" dirty="0">
                <a:solidFill>
                  <a:srgbClr val="7030A0"/>
                </a:solidFill>
                <a:latin typeface="arial" panose="020B0604020202020204" pitchFamily="34" charset="0"/>
              </a:rPr>
              <a:t>We found high correlations between expression data obtained from the </a:t>
            </a:r>
            <a:r>
              <a:rPr lang="en-GB" b="1" dirty="0" err="1">
                <a:solidFill>
                  <a:srgbClr val="7030A0"/>
                </a:solidFill>
                <a:latin typeface="arial" panose="020B0604020202020204" pitchFamily="34" charset="0"/>
              </a:rPr>
              <a:t>Affymetrix</a:t>
            </a:r>
            <a:r>
              <a:rPr lang="en-GB" b="1" dirty="0">
                <a:solidFill>
                  <a:srgbClr val="7030A0"/>
                </a:solidFill>
                <a:latin typeface="arial" panose="020B0604020202020204" pitchFamily="34" charset="0"/>
              </a:rPr>
              <a:t> one-channel microarray and </a:t>
            </a:r>
            <a:r>
              <a:rPr lang="en-GB" b="1" dirty="0" err="1">
                <a:solidFill>
                  <a:srgbClr val="7030A0"/>
                </a:solidFill>
                <a:latin typeface="arial" panose="020B0604020202020204" pitchFamily="34" charset="0"/>
              </a:rPr>
              <a:t>RNAseq</a:t>
            </a:r>
            <a:r>
              <a:rPr lang="en-GB" b="1" dirty="0">
                <a:solidFill>
                  <a:srgbClr val="7030A0"/>
                </a:solidFill>
                <a:latin typeface="arial" panose="020B0604020202020204" pitchFamily="34" charset="0"/>
              </a:rPr>
              <a:t> (Spearman correlations coefficients of ∼0.8).</a:t>
            </a:r>
            <a:r>
              <a:rPr lang="en-GB" sz="1400" b="1" dirty="0">
                <a:solidFill>
                  <a:srgbClr val="7030A0"/>
                </a:solidFill>
                <a:latin typeface="arial" panose="020B0604020202020204" pitchFamily="34" charset="0"/>
              </a:rPr>
              <a:t> </a:t>
            </a:r>
            <a:r>
              <a:rPr lang="en-GB" sz="1200" dirty="0">
                <a:solidFill>
                  <a:srgbClr val="7030A0"/>
                </a:solidFill>
                <a:latin typeface="arial" panose="020B0604020202020204" pitchFamily="34" charset="0"/>
              </a:rPr>
              <a:t>We also observed that the low abundance genes had poorer correlations between microarray and </a:t>
            </a:r>
            <a:r>
              <a:rPr lang="en-GB" sz="1200" dirty="0" err="1">
                <a:solidFill>
                  <a:srgbClr val="7030A0"/>
                </a:solidFill>
                <a:latin typeface="arial" panose="020B0604020202020204" pitchFamily="34" charset="0"/>
              </a:rPr>
              <a:t>RNAseq</a:t>
            </a:r>
            <a:r>
              <a:rPr lang="en-GB" sz="1200" dirty="0">
                <a:solidFill>
                  <a:srgbClr val="7030A0"/>
                </a:solidFill>
                <a:latin typeface="arial" panose="020B0604020202020204" pitchFamily="34" charset="0"/>
              </a:rPr>
              <a:t> data than high abundance genes</a:t>
            </a:r>
            <a:r>
              <a:rPr lang="en-GB" sz="1200" dirty="0">
                <a:solidFill>
                  <a:srgbClr val="000000"/>
                </a:solidFill>
                <a:latin typeface="arial" panose="020B0604020202020204" pitchFamily="34" charset="0"/>
              </a:rPr>
              <a:t>. As expected, due to measurement and normalization differences, Agilent two-channel microarray and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data were poorly correlated (Spearman correlations coefficients of only ∼0.2). By examining the differentially expressed genes between </a:t>
            </a:r>
            <a:r>
              <a:rPr lang="en-GB" sz="1200" dirty="0" err="1">
                <a:solidFill>
                  <a:srgbClr val="000000"/>
                </a:solidFill>
                <a:latin typeface="arial" panose="020B0604020202020204" pitchFamily="34" charset="0"/>
              </a:rPr>
              <a:t>tumor</a:t>
            </a:r>
            <a:r>
              <a:rPr lang="en-GB" sz="1200" dirty="0">
                <a:solidFill>
                  <a:srgbClr val="000000"/>
                </a:solidFill>
                <a:latin typeface="arial" panose="020B0604020202020204" pitchFamily="34" charset="0"/>
              </a:rPr>
              <a:t> and normal samples we observed reasonable concordance in directionality between Agilent two-channel microarray and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data, although a small group of genes were found to have expression </a:t>
            </a:r>
            <a:r>
              <a:rPr lang="en-GB" sz="1200" dirty="0" smtClean="0">
                <a:solidFill>
                  <a:srgbClr val="000000"/>
                </a:solidFill>
                <a:latin typeface="arial" panose="020B0604020202020204" pitchFamily="34" charset="0"/>
              </a:rPr>
              <a:t>changes reported </a:t>
            </a:r>
            <a:r>
              <a:rPr lang="en-GB" sz="1200" dirty="0">
                <a:solidFill>
                  <a:srgbClr val="000000"/>
                </a:solidFill>
                <a:latin typeface="arial" panose="020B0604020202020204" pitchFamily="34" charset="0"/>
              </a:rPr>
              <a:t>in opposite directions using these two technologies. Overall,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produces comparable results to microarray technologies in term of expression profiling. The </a:t>
            </a:r>
            <a:r>
              <a:rPr lang="en-GB" sz="1200" dirty="0" err="1">
                <a:solidFill>
                  <a:srgbClr val="000000"/>
                </a:solidFill>
                <a:latin typeface="arial" panose="020B0604020202020204" pitchFamily="34" charset="0"/>
              </a:rPr>
              <a:t>RNAseq</a:t>
            </a:r>
            <a:r>
              <a:rPr lang="en-GB" sz="1200" dirty="0">
                <a:solidFill>
                  <a:srgbClr val="000000"/>
                </a:solidFill>
                <a:latin typeface="arial" panose="020B0604020202020204" pitchFamily="34" charset="0"/>
              </a:rPr>
              <a:t> normalization methods RPKM and RSEM produce similar results on the gene level and reasonably concordant results on the exon level. Longer exons tended to have better concordance between the two normalization methods than shorter exons.</a:t>
            </a:r>
          </a:p>
        </p:txBody>
      </p:sp>
    </p:spTree>
    <p:extLst>
      <p:ext uri="{BB962C8B-B14F-4D97-AF65-F5344CB8AC3E}">
        <p14:creationId xmlns:p14="http://schemas.microsoft.com/office/powerpoint/2010/main" val="1860770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9" name="4 Marcador de posición de imagen" descr="PLOS ONE: Comparison of RNA-Seq and Microarray in Transcriptome Profiling of Activated T Cells"/>
          <p:cNvPicPr>
            <a:picLocks noChangeAspect="1"/>
          </p:cNvPicPr>
          <p:nvPr/>
        </p:nvPicPr>
        <p:blipFill>
          <a:blip r:embed="rId3" cstate="print"/>
          <a:srcRect/>
          <a:stretch>
            <a:fillRect/>
          </a:stretch>
        </p:blipFill>
        <p:spPr>
          <a:xfrm>
            <a:off x="412955" y="1307691"/>
            <a:ext cx="8622460" cy="1066792"/>
          </a:xfrm>
          <a:prstGeom prst="rect">
            <a:avLst/>
          </a:prstGeom>
        </p:spPr>
      </p:pic>
      <p:sp>
        <p:nvSpPr>
          <p:cNvPr id="10" name="7 CuadroTexto"/>
          <p:cNvSpPr txBox="1"/>
          <p:nvPr/>
        </p:nvSpPr>
        <p:spPr>
          <a:xfrm>
            <a:off x="885641" y="2577204"/>
            <a:ext cx="7715304" cy="3293209"/>
          </a:xfrm>
          <a:prstGeom prst="rect">
            <a:avLst/>
          </a:prstGeom>
          <a:noFill/>
        </p:spPr>
        <p:txBody>
          <a:bodyPr wrap="square" rtlCol="0" anchor="ctr">
            <a:spAutoFit/>
          </a:bodyPr>
          <a:lstStyle/>
          <a:p>
            <a:pPr algn="just">
              <a:lnSpc>
                <a:spcPct val="200000"/>
              </a:lnSpc>
              <a:buClr>
                <a:srgbClr val="CC00FF"/>
              </a:buClr>
              <a:buFont typeface="Wingdings" pitchFamily="2" charset="2"/>
              <a:buChar char="Ø"/>
            </a:pPr>
            <a:r>
              <a:rPr lang="en-GB" sz="1600" u="none" dirty="0">
                <a:solidFill>
                  <a:schemeClr val="tx1">
                    <a:lumMod val="85000"/>
                    <a:lumOff val="15000"/>
                  </a:schemeClr>
                </a:solidFill>
              </a:rPr>
              <a:t> RNA-</a:t>
            </a:r>
            <a:r>
              <a:rPr lang="en-GB" sz="1600" u="none" dirty="0" err="1">
                <a:solidFill>
                  <a:schemeClr val="tx1">
                    <a:lumMod val="85000"/>
                    <a:lumOff val="15000"/>
                  </a:schemeClr>
                </a:solidFill>
              </a:rPr>
              <a:t>Seq</a:t>
            </a:r>
            <a:r>
              <a:rPr lang="en-GB" sz="1600" u="none" dirty="0">
                <a:solidFill>
                  <a:schemeClr val="tx1">
                    <a:lumMod val="85000"/>
                    <a:lumOff val="15000"/>
                  </a:schemeClr>
                </a:solidFill>
              </a:rPr>
              <a:t> was </a:t>
            </a:r>
            <a:r>
              <a:rPr lang="en-GB" sz="1600" b="1" u="none" dirty="0">
                <a:solidFill>
                  <a:schemeClr val="tx1">
                    <a:lumMod val="85000"/>
                    <a:lumOff val="15000"/>
                  </a:schemeClr>
                </a:solidFill>
              </a:rPr>
              <a:t>superior in detecting low abundance </a:t>
            </a:r>
            <a:r>
              <a:rPr lang="en-GB" sz="1600" u="none" dirty="0">
                <a:solidFill>
                  <a:schemeClr val="tx1">
                    <a:lumMod val="85000"/>
                    <a:lumOff val="15000"/>
                  </a:schemeClr>
                </a:solidFill>
              </a:rPr>
              <a:t>transcripts</a:t>
            </a:r>
          </a:p>
          <a:p>
            <a:pPr algn="just">
              <a:lnSpc>
                <a:spcPct val="200000"/>
              </a:lnSpc>
              <a:buClr>
                <a:srgbClr val="CC00FF"/>
              </a:buClr>
              <a:buFont typeface="Wingdings" pitchFamily="2" charset="2"/>
              <a:buChar char="Ø"/>
            </a:pPr>
            <a:r>
              <a:rPr lang="en-GB" sz="1600" u="none" dirty="0">
                <a:solidFill>
                  <a:schemeClr val="tx1">
                    <a:lumMod val="85000"/>
                    <a:lumOff val="15000"/>
                  </a:schemeClr>
                </a:solidFill>
              </a:rPr>
              <a:t> also </a:t>
            </a:r>
            <a:r>
              <a:rPr lang="en-GB" sz="1600" b="1" u="none" dirty="0">
                <a:solidFill>
                  <a:schemeClr val="tx1">
                    <a:lumMod val="85000"/>
                    <a:lumOff val="15000"/>
                  </a:schemeClr>
                </a:solidFill>
              </a:rPr>
              <a:t>better detecting differentiating biologically </a:t>
            </a:r>
            <a:r>
              <a:rPr lang="en-GB" sz="1600" b="1" u="none" dirty="0" err="1">
                <a:solidFill>
                  <a:schemeClr val="tx1">
                    <a:lumMod val="85000"/>
                    <a:lumOff val="15000"/>
                  </a:schemeClr>
                </a:solidFill>
              </a:rPr>
              <a:t>isoforms</a:t>
            </a:r>
            <a:endParaRPr lang="en-GB" sz="1600" b="1" u="none" dirty="0">
              <a:solidFill>
                <a:schemeClr val="tx1">
                  <a:lumMod val="85000"/>
                  <a:lumOff val="15000"/>
                </a:schemeClr>
              </a:solidFill>
            </a:endParaRPr>
          </a:p>
          <a:p>
            <a:pPr algn="just">
              <a:lnSpc>
                <a:spcPct val="200000"/>
              </a:lnSpc>
              <a:buClr>
                <a:srgbClr val="CC00FF"/>
              </a:buClr>
              <a:buFont typeface="Wingdings" pitchFamily="2" charset="2"/>
              <a:buChar char="Ø"/>
            </a:pPr>
            <a:r>
              <a:rPr lang="en-GB" sz="1600" u="none" dirty="0">
                <a:solidFill>
                  <a:schemeClr val="tx1">
                    <a:lumMod val="85000"/>
                    <a:lumOff val="15000"/>
                  </a:schemeClr>
                </a:solidFill>
              </a:rPr>
              <a:t> RNA-</a:t>
            </a:r>
            <a:r>
              <a:rPr lang="en-GB" sz="1600" u="none" dirty="0" err="1">
                <a:solidFill>
                  <a:schemeClr val="tx1">
                    <a:lumMod val="85000"/>
                    <a:lumOff val="15000"/>
                  </a:schemeClr>
                </a:solidFill>
              </a:rPr>
              <a:t>Seq</a:t>
            </a:r>
            <a:r>
              <a:rPr lang="en-GB" sz="1600" u="none" dirty="0">
                <a:solidFill>
                  <a:schemeClr val="tx1">
                    <a:lumMod val="85000"/>
                    <a:lumOff val="15000"/>
                  </a:schemeClr>
                </a:solidFill>
              </a:rPr>
              <a:t> demonstrated a </a:t>
            </a:r>
            <a:r>
              <a:rPr lang="en-GB" sz="1600" b="1" u="none" dirty="0">
                <a:solidFill>
                  <a:schemeClr val="tx1">
                    <a:lumMod val="85000"/>
                    <a:lumOff val="15000"/>
                  </a:schemeClr>
                </a:solidFill>
              </a:rPr>
              <a:t>broader dynamic range </a:t>
            </a:r>
            <a:r>
              <a:rPr lang="en-GB" sz="1600" u="none" dirty="0">
                <a:solidFill>
                  <a:schemeClr val="tx1">
                    <a:lumMod val="85000"/>
                    <a:lumOff val="15000"/>
                  </a:schemeClr>
                </a:solidFill>
              </a:rPr>
              <a:t>than </a:t>
            </a:r>
            <a:r>
              <a:rPr lang="en-GB" sz="1600" u="none" dirty="0" err="1">
                <a:solidFill>
                  <a:schemeClr val="tx1">
                    <a:lumMod val="85000"/>
                    <a:lumOff val="15000"/>
                  </a:schemeClr>
                </a:solidFill>
              </a:rPr>
              <a:t>microarray</a:t>
            </a:r>
            <a:r>
              <a:rPr lang="en-GB" sz="1600" u="none" dirty="0">
                <a:solidFill>
                  <a:schemeClr val="tx1">
                    <a:lumMod val="85000"/>
                    <a:lumOff val="15000"/>
                  </a:schemeClr>
                </a:solidFill>
              </a:rPr>
              <a:t>.</a:t>
            </a:r>
          </a:p>
          <a:p>
            <a:pPr algn="just">
              <a:lnSpc>
                <a:spcPct val="200000"/>
              </a:lnSpc>
              <a:buClr>
                <a:srgbClr val="CC00FF"/>
              </a:buClr>
              <a:buFont typeface="Wingdings" pitchFamily="2" charset="2"/>
              <a:buChar char="Ø"/>
            </a:pPr>
            <a:r>
              <a:rPr lang="en-GB" sz="1600" dirty="0" smtClean="0">
                <a:solidFill>
                  <a:schemeClr val="tx1">
                    <a:lumMod val="85000"/>
                    <a:lumOff val="15000"/>
                  </a:schemeClr>
                </a:solidFill>
              </a:rPr>
              <a:t> RNA-</a:t>
            </a:r>
            <a:r>
              <a:rPr lang="en-GB" sz="1600" dirty="0" err="1" smtClean="0">
                <a:solidFill>
                  <a:schemeClr val="tx1">
                    <a:lumMod val="85000"/>
                    <a:lumOff val="15000"/>
                  </a:schemeClr>
                </a:solidFill>
              </a:rPr>
              <a:t>Seq</a:t>
            </a:r>
            <a:r>
              <a:rPr lang="en-GB" sz="1600" dirty="0" smtClean="0">
                <a:solidFill>
                  <a:schemeClr val="tx1">
                    <a:lumMod val="85000"/>
                    <a:lumOff val="15000"/>
                  </a:schemeClr>
                </a:solidFill>
              </a:rPr>
              <a:t> </a:t>
            </a:r>
            <a:r>
              <a:rPr lang="en-GB" sz="1600" b="1" dirty="0">
                <a:solidFill>
                  <a:schemeClr val="tx1">
                    <a:lumMod val="85000"/>
                    <a:lumOff val="15000"/>
                  </a:schemeClr>
                </a:solidFill>
              </a:rPr>
              <a:t>avoid problems inherent to microarray probe performance</a:t>
            </a:r>
          </a:p>
          <a:p>
            <a:pPr algn="just">
              <a:lnSpc>
                <a:spcPct val="200000"/>
              </a:lnSpc>
              <a:buClr>
                <a:srgbClr val="CC00FF"/>
              </a:buClr>
              <a:buFont typeface="Wingdings" pitchFamily="2" charset="2"/>
              <a:buChar char="Ø"/>
            </a:pPr>
            <a:endParaRPr lang="en-GB" sz="1600" u="none" dirty="0">
              <a:solidFill>
                <a:schemeClr val="tx1">
                  <a:lumMod val="85000"/>
                  <a:lumOff val="15000"/>
                </a:schemeClr>
              </a:solidFill>
            </a:endParaRPr>
          </a:p>
          <a:p>
            <a:pPr algn="just">
              <a:lnSpc>
                <a:spcPct val="150000"/>
              </a:lnSpc>
              <a:buClr>
                <a:srgbClr val="CC00FF"/>
              </a:buClr>
            </a:pPr>
            <a:r>
              <a:rPr lang="en-GB" sz="1600" dirty="0">
                <a:solidFill>
                  <a:schemeClr val="tx1">
                    <a:lumMod val="85000"/>
                    <a:lumOff val="15000"/>
                  </a:schemeClr>
                </a:solidFill>
              </a:rPr>
              <a:t>!!!The study try to demonstrate the benefits of RNA-</a:t>
            </a:r>
            <a:r>
              <a:rPr lang="en-GB" sz="1600" dirty="0" err="1">
                <a:solidFill>
                  <a:schemeClr val="tx1">
                    <a:lumMod val="85000"/>
                    <a:lumOff val="15000"/>
                  </a:schemeClr>
                </a:solidFill>
              </a:rPr>
              <a:t>Seq</a:t>
            </a:r>
            <a:r>
              <a:rPr lang="en-GB" sz="1600" dirty="0">
                <a:solidFill>
                  <a:schemeClr val="tx1">
                    <a:lumMod val="85000"/>
                    <a:lumOff val="15000"/>
                  </a:schemeClr>
                </a:solidFill>
              </a:rPr>
              <a:t> over </a:t>
            </a:r>
            <a:r>
              <a:rPr lang="en-GB" sz="1600" dirty="0" err="1">
                <a:solidFill>
                  <a:schemeClr val="tx1">
                    <a:lumMod val="85000"/>
                    <a:lumOff val="15000"/>
                  </a:schemeClr>
                </a:solidFill>
              </a:rPr>
              <a:t>microarray</a:t>
            </a:r>
            <a:r>
              <a:rPr lang="en-GB" sz="1600" dirty="0">
                <a:solidFill>
                  <a:schemeClr val="tx1">
                    <a:lumMod val="85000"/>
                    <a:lumOff val="15000"/>
                  </a:schemeClr>
                </a:solidFill>
              </a:rPr>
              <a:t> in </a:t>
            </a:r>
            <a:r>
              <a:rPr lang="en-GB" sz="1600" dirty="0" err="1">
                <a:solidFill>
                  <a:schemeClr val="tx1">
                    <a:lumMod val="85000"/>
                    <a:lumOff val="15000"/>
                  </a:schemeClr>
                </a:solidFill>
              </a:rPr>
              <a:t>transcriptome</a:t>
            </a:r>
            <a:r>
              <a:rPr lang="en-GB" sz="1600" dirty="0">
                <a:solidFill>
                  <a:schemeClr val="tx1">
                    <a:lumMod val="85000"/>
                    <a:lumOff val="15000"/>
                  </a:schemeClr>
                </a:solidFill>
              </a:rPr>
              <a:t> profiling</a:t>
            </a:r>
            <a:endParaRPr lang="en-GB" sz="1600" u="none" dirty="0">
              <a:solidFill>
                <a:schemeClr val="tx1">
                  <a:lumMod val="85000"/>
                  <a:lumOff val="15000"/>
                </a:schemeClr>
              </a:solidFill>
            </a:endParaRPr>
          </a:p>
        </p:txBody>
      </p:sp>
    </p:spTree>
    <p:extLst>
      <p:ext uri="{BB962C8B-B14F-4D97-AF65-F5344CB8AC3E}">
        <p14:creationId xmlns:p14="http://schemas.microsoft.com/office/powerpoint/2010/main" val="2686425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2" name="Imagen 1"/>
          <p:cNvPicPr>
            <a:picLocks noChangeAspect="1"/>
          </p:cNvPicPr>
          <p:nvPr/>
        </p:nvPicPr>
        <p:blipFill>
          <a:blip r:embed="rId3" cstate="print"/>
          <a:stretch>
            <a:fillRect/>
          </a:stretch>
        </p:blipFill>
        <p:spPr>
          <a:xfrm>
            <a:off x="1553096" y="1326974"/>
            <a:ext cx="6799807" cy="5342386"/>
          </a:xfrm>
          <a:prstGeom prst="rect">
            <a:avLst/>
          </a:prstGeom>
        </p:spPr>
      </p:pic>
    </p:spTree>
    <p:extLst>
      <p:ext uri="{BB962C8B-B14F-4D97-AF65-F5344CB8AC3E}">
        <p14:creationId xmlns:p14="http://schemas.microsoft.com/office/powerpoint/2010/main" val="1952255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chemeClr val="tx1"/>
                </a:solidFill>
                <a:ea typeface="ＭＳ Ｐゴシック" pitchFamily="34" charset="-128"/>
              </a:rPr>
              <a:t>An example of </a:t>
            </a:r>
            <a:r>
              <a:rPr lang="en-GB" dirty="0" err="1">
                <a:solidFill>
                  <a:schemeClr val="tx1"/>
                </a:solidFill>
                <a:ea typeface="ＭＳ Ｐゴシック" pitchFamily="34" charset="-128"/>
              </a:rPr>
              <a:t>omics</a:t>
            </a:r>
            <a:r>
              <a:rPr lang="en-GB" dirty="0">
                <a:solidFill>
                  <a:schemeClr val="tx1"/>
                </a:solidFill>
                <a:ea typeface="ＭＳ Ｐゴシック" pitchFamily="34" charset="-128"/>
              </a:rPr>
              <a:t> data analysis. RNA-</a:t>
            </a:r>
            <a:r>
              <a:rPr lang="en-GB" dirty="0" err="1">
                <a:solidFill>
                  <a:schemeClr val="tx1"/>
                </a:solidFill>
                <a:ea typeface="ＭＳ Ｐゴシック" pitchFamily="34" charset="-128"/>
              </a:rPr>
              <a:t>seq</a:t>
            </a:r>
            <a:endParaRPr lang="en-GB" dirty="0">
              <a:solidFill>
                <a:schemeClr val="tx1"/>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What is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Visualization</a:t>
            </a: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31870134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2.4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vs Microarrays</a:t>
            </a:r>
          </a:p>
        </p:txBody>
      </p:sp>
      <p:pic>
        <p:nvPicPr>
          <p:cNvPr id="2" name="Imagen 1"/>
          <p:cNvPicPr>
            <a:picLocks noChangeAspect="1"/>
          </p:cNvPicPr>
          <p:nvPr/>
        </p:nvPicPr>
        <p:blipFill>
          <a:blip r:embed="rId3" cstate="print"/>
          <a:stretch>
            <a:fillRect/>
          </a:stretch>
        </p:blipFill>
        <p:spPr>
          <a:xfrm>
            <a:off x="323204" y="1417638"/>
            <a:ext cx="9259592" cy="5382376"/>
          </a:xfrm>
          <a:prstGeom prst="rect">
            <a:avLst/>
          </a:prstGeom>
        </p:spPr>
      </p:pic>
    </p:spTree>
    <p:extLst>
      <p:ext uri="{BB962C8B-B14F-4D97-AF65-F5344CB8AC3E}">
        <p14:creationId xmlns:p14="http://schemas.microsoft.com/office/powerpoint/2010/main" val="324057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905391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889563" y="1555526"/>
            <a:ext cx="7716327" cy="5127879"/>
          </a:xfrm>
          <a:prstGeom prst="rect">
            <a:avLst/>
          </a:prstGeom>
        </p:spPr>
      </p:pic>
    </p:spTree>
    <p:extLst>
      <p:ext uri="{BB962C8B-B14F-4D97-AF65-F5344CB8AC3E}">
        <p14:creationId xmlns:p14="http://schemas.microsoft.com/office/powerpoint/2010/main" val="4188544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889563" y="1555526"/>
            <a:ext cx="7716327" cy="5127879"/>
          </a:xfrm>
          <a:prstGeom prst="rect">
            <a:avLst/>
          </a:prstGeom>
        </p:spPr>
      </p:pic>
      <p:sp>
        <p:nvSpPr>
          <p:cNvPr id="3" name="Rectángulo redondeado 2"/>
          <p:cNvSpPr/>
          <p:nvPr/>
        </p:nvSpPr>
        <p:spPr bwMode="auto">
          <a:xfrm>
            <a:off x="1026367" y="5542384"/>
            <a:ext cx="3312368" cy="905069"/>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1704697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bwMode="auto">
          <a:xfrm>
            <a:off x="6689139" y="5700889"/>
            <a:ext cx="1246950" cy="778933"/>
          </a:xfrm>
          <a:prstGeom prst="rect">
            <a:avLst/>
          </a:prstGeom>
          <a:solidFill>
            <a:schemeClr val="accent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pic>
        <p:nvPicPr>
          <p:cNvPr id="1026" name="Picture 2" descr="A work flow for 3'end-seq and PacBio Iso-seq. (A) Multiple versions of global profiling method for 3'-end sequence of mRNAs are available. An example of 3'end-seq method is shown. A 3'end-seq cDNA library is produced by a series of molecular biology work integrating first strand cDNA synthesis and PCR. Short sequence reads of polyadenylation site are cataloged by conducting RNA-seq using the cDNA library and trimming/aligning sequencing data. (B) The SMRT bell cDNA library for PacBio-seq can be produced from cDNA amplicon which is made by reverse transcription. Concatemerized long reads of insert in SMRT bell cDNA library are produced as raw data. Processed long reads (by eliminating SMRT bell sequences) are aligned to generate a consensus sequence of long read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48" y="1417638"/>
            <a:ext cx="4198060" cy="51883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977074" y="1569155"/>
            <a:ext cx="3928926" cy="3385542"/>
          </a:xfrm>
          <a:prstGeom prst="rect">
            <a:avLst/>
          </a:prstGeom>
          <a:noFill/>
        </p:spPr>
        <p:txBody>
          <a:bodyPr wrap="square" rtlCol="0">
            <a:spAutoFit/>
          </a:bodyPr>
          <a:lstStyle/>
          <a:p>
            <a:pPr algn="just"/>
            <a:r>
              <a:rPr lang="ca-ES" b="1" dirty="0" smtClean="0">
                <a:solidFill>
                  <a:schemeClr val="tx1">
                    <a:lumMod val="85000"/>
                    <a:lumOff val="15000"/>
                  </a:schemeClr>
                </a:solidFill>
                <a:latin typeface="+mn-lt"/>
              </a:rPr>
              <a:t>RNA-</a:t>
            </a:r>
            <a:r>
              <a:rPr lang="ca-ES" b="1" dirty="0" err="1" smtClean="0">
                <a:solidFill>
                  <a:schemeClr val="tx1">
                    <a:lumMod val="85000"/>
                    <a:lumOff val="15000"/>
                  </a:schemeClr>
                </a:solidFill>
                <a:latin typeface="+mn-lt"/>
              </a:rPr>
              <a:t>Seq</a:t>
            </a:r>
            <a:r>
              <a:rPr lang="ca-ES" b="1" dirty="0" smtClean="0">
                <a:solidFill>
                  <a:schemeClr val="tx1">
                    <a:lumMod val="85000"/>
                    <a:lumOff val="15000"/>
                  </a:schemeClr>
                </a:solidFill>
                <a:latin typeface="+mn-lt"/>
              </a:rPr>
              <a:t> </a:t>
            </a:r>
            <a:r>
              <a:rPr lang="ca-ES" b="1" dirty="0" err="1" smtClean="0">
                <a:solidFill>
                  <a:schemeClr val="tx1">
                    <a:lumMod val="85000"/>
                    <a:lumOff val="15000"/>
                  </a:schemeClr>
                </a:solidFill>
                <a:latin typeface="+mn-lt"/>
              </a:rPr>
              <a:t>workflow</a:t>
            </a:r>
            <a:endParaRPr lang="ca-ES" b="1" dirty="0" smtClean="0">
              <a:solidFill>
                <a:schemeClr val="tx1">
                  <a:lumMod val="85000"/>
                  <a:lumOff val="15000"/>
                </a:schemeClr>
              </a:solidFill>
              <a:latin typeface="+mn-lt"/>
            </a:endParaRPr>
          </a:p>
          <a:p>
            <a:pPr algn="just"/>
            <a:endParaRPr lang="ca-ES" dirty="0">
              <a:solidFill>
                <a:schemeClr val="tx1">
                  <a:lumMod val="85000"/>
                  <a:lumOff val="15000"/>
                </a:schemeClr>
              </a:solidFill>
              <a:latin typeface="+mn-lt"/>
            </a:endParaRPr>
          </a:p>
          <a:p>
            <a:pPr algn="just"/>
            <a:r>
              <a:rPr lang="ca-ES" dirty="0" smtClean="0">
                <a:solidFill>
                  <a:schemeClr val="tx1">
                    <a:lumMod val="85000"/>
                    <a:lumOff val="15000"/>
                  </a:schemeClr>
                </a:solidFill>
                <a:latin typeface="+mn-lt"/>
              </a:rPr>
              <a:t>A= RNA-</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(SGS)</a:t>
            </a:r>
          </a:p>
          <a:p>
            <a:pPr algn="just"/>
            <a:r>
              <a:rPr lang="ca-ES" dirty="0" smtClean="0">
                <a:solidFill>
                  <a:schemeClr val="tx1">
                    <a:lumMod val="85000"/>
                    <a:lumOff val="15000"/>
                  </a:schemeClr>
                </a:solidFill>
                <a:latin typeface="+mn-lt"/>
              </a:rPr>
              <a:t>B= RNA-</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(TGS) -&gt; Iso-</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PacBio</a:t>
            </a:r>
            <a:r>
              <a:rPr lang="ca-ES" dirty="0" smtClean="0">
                <a:solidFill>
                  <a:schemeClr val="tx1">
                    <a:lumMod val="85000"/>
                    <a:lumOff val="15000"/>
                  </a:schemeClr>
                </a:solidFill>
                <a:latin typeface="+mn-lt"/>
              </a:rPr>
              <a:t>)</a:t>
            </a:r>
          </a:p>
          <a:p>
            <a:pPr algn="just"/>
            <a:endParaRPr lang="ca-ES" dirty="0" smtClean="0">
              <a:solidFill>
                <a:schemeClr val="tx1">
                  <a:lumMod val="85000"/>
                  <a:lumOff val="15000"/>
                </a:schemeClr>
              </a:solidFill>
              <a:latin typeface="+mn-lt"/>
            </a:endParaRPr>
          </a:p>
          <a:p>
            <a:pPr algn="just"/>
            <a:endParaRPr lang="ca-ES" dirty="0">
              <a:solidFill>
                <a:schemeClr val="tx1">
                  <a:lumMod val="85000"/>
                  <a:lumOff val="15000"/>
                </a:schemeClr>
              </a:solidFill>
              <a:latin typeface="+mn-lt"/>
            </a:endParaRPr>
          </a:p>
          <a:p>
            <a:pPr algn="just"/>
            <a:endParaRPr lang="ca-ES" dirty="0" smtClean="0">
              <a:solidFill>
                <a:schemeClr val="tx1">
                  <a:lumMod val="85000"/>
                  <a:lumOff val="15000"/>
                </a:schemeClr>
              </a:solidFill>
              <a:latin typeface="+mn-lt"/>
            </a:endParaRPr>
          </a:p>
          <a:p>
            <a:pPr algn="just"/>
            <a:endParaRPr lang="ca-ES" dirty="0">
              <a:solidFill>
                <a:schemeClr val="tx1">
                  <a:lumMod val="85000"/>
                  <a:lumOff val="15000"/>
                </a:schemeClr>
              </a:solidFill>
              <a:latin typeface="+mn-lt"/>
            </a:endParaRPr>
          </a:p>
          <a:p>
            <a:pPr algn="just"/>
            <a:endParaRPr lang="ca-ES" dirty="0" smtClean="0">
              <a:solidFill>
                <a:schemeClr val="tx1">
                  <a:lumMod val="85000"/>
                  <a:lumOff val="15000"/>
                </a:schemeClr>
              </a:solidFill>
              <a:latin typeface="+mn-lt"/>
            </a:endParaRPr>
          </a:p>
          <a:p>
            <a:pPr algn="just"/>
            <a:endParaRPr lang="ca-ES" dirty="0">
              <a:solidFill>
                <a:schemeClr val="tx1">
                  <a:lumMod val="85000"/>
                  <a:lumOff val="15000"/>
                </a:schemeClr>
              </a:solidFill>
              <a:latin typeface="+mn-lt"/>
            </a:endParaRPr>
          </a:p>
          <a:p>
            <a:pPr algn="just"/>
            <a:endParaRPr lang="ca-ES" dirty="0">
              <a:solidFill>
                <a:schemeClr val="tx1">
                  <a:lumMod val="85000"/>
                  <a:lumOff val="15000"/>
                </a:schemeClr>
              </a:solidFill>
              <a:latin typeface="+mn-lt"/>
            </a:endParaRPr>
          </a:p>
          <a:p>
            <a:pPr algn="just"/>
            <a:r>
              <a:rPr lang="es-ES" sz="1600" dirty="0">
                <a:solidFill>
                  <a:schemeClr val="tx1">
                    <a:lumMod val="85000"/>
                    <a:lumOff val="15000"/>
                  </a:schemeClr>
                </a:solidFill>
                <a:latin typeface="+mn-lt"/>
              </a:rPr>
              <a:t>https://pubmed.ncbi.nlm.nih.gov/28148393/</a:t>
            </a:r>
            <a:endParaRPr lang="es-ES" sz="1600" dirty="0" smtClean="0">
              <a:solidFill>
                <a:schemeClr val="tx1">
                  <a:lumMod val="85000"/>
                  <a:lumOff val="15000"/>
                </a:schemeClr>
              </a:solidFill>
              <a:latin typeface="+mn-lt"/>
            </a:endParaRPr>
          </a:p>
        </p:txBody>
      </p:sp>
      <p:sp>
        <p:nvSpPr>
          <p:cNvPr id="2" name="Rectángulo 1"/>
          <p:cNvSpPr/>
          <p:nvPr/>
        </p:nvSpPr>
        <p:spPr>
          <a:xfrm>
            <a:off x="460375" y="266361"/>
            <a:ext cx="3736920" cy="369332"/>
          </a:xfrm>
          <a:prstGeom prst="rect">
            <a:avLst/>
          </a:prstGeom>
        </p:spPr>
        <p:txBody>
          <a:bodyPr wrap="none">
            <a:spAutoFit/>
          </a:bodyPr>
          <a:lstStyle/>
          <a:p>
            <a:pPr lvl="0" eaLnBrk="0" hangingPunct="0">
              <a:defRPr/>
            </a:pPr>
            <a:r>
              <a:rPr lang="en-US" b="1" kern="0" dirty="0">
                <a:solidFill>
                  <a:schemeClr val="bg1"/>
                </a:solidFill>
              </a:rPr>
              <a:t>2.5 RNA-</a:t>
            </a:r>
            <a:r>
              <a:rPr lang="en-US" b="1" kern="0" dirty="0" err="1">
                <a:solidFill>
                  <a:schemeClr val="bg1"/>
                </a:solidFill>
              </a:rPr>
              <a:t>seq</a:t>
            </a:r>
            <a:r>
              <a:rPr lang="en-US" b="1" kern="0" dirty="0">
                <a:solidFill>
                  <a:schemeClr val="bg1"/>
                </a:solidFill>
              </a:rPr>
              <a:t> analysis pipeline(s)</a:t>
            </a:r>
          </a:p>
        </p:txBody>
      </p:sp>
      <p:sp>
        <p:nvSpPr>
          <p:cNvPr id="6" name="Flecha derecha 5"/>
          <p:cNvSpPr/>
          <p:nvPr/>
        </p:nvSpPr>
        <p:spPr bwMode="auto">
          <a:xfrm>
            <a:off x="5753808" y="5700889"/>
            <a:ext cx="711200" cy="496711"/>
          </a:xfrm>
          <a:prstGeom prst="right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CuadroTexto 6"/>
          <p:cNvSpPr txBox="1"/>
          <p:nvPr/>
        </p:nvSpPr>
        <p:spPr>
          <a:xfrm>
            <a:off x="6776864" y="5766713"/>
            <a:ext cx="1246950" cy="430887"/>
          </a:xfrm>
          <a:prstGeom prst="rect">
            <a:avLst/>
          </a:prstGeom>
          <a:noFill/>
        </p:spPr>
        <p:txBody>
          <a:bodyPr wrap="square" rtlCol="0">
            <a:spAutoFit/>
          </a:bodyPr>
          <a:lstStyle/>
          <a:p>
            <a:pPr algn="just"/>
            <a:r>
              <a:rPr lang="ca-ES" sz="2200" dirty="0" err="1" smtClean="0">
                <a:solidFill>
                  <a:schemeClr val="tx1">
                    <a:lumMod val="85000"/>
                    <a:lumOff val="15000"/>
                  </a:schemeClr>
                </a:solidFill>
                <a:latin typeface="+mn-lt"/>
              </a:rPr>
              <a:t>Analysis</a:t>
            </a:r>
            <a:endParaRPr lang="es-ES" sz="2200" dirty="0" smtClean="0">
              <a:solidFill>
                <a:schemeClr val="tx1">
                  <a:lumMod val="85000"/>
                  <a:lumOff val="15000"/>
                </a:schemeClr>
              </a:solidFill>
              <a:latin typeface="+mn-lt"/>
            </a:endParaRPr>
          </a:p>
        </p:txBody>
      </p:sp>
      <p:pic>
        <p:nvPicPr>
          <p:cNvPr id="5" name="Imagen 4"/>
          <p:cNvPicPr>
            <a:picLocks noChangeAspect="1"/>
          </p:cNvPicPr>
          <p:nvPr/>
        </p:nvPicPr>
        <p:blipFill>
          <a:blip r:embed="rId4"/>
          <a:stretch>
            <a:fillRect/>
          </a:stretch>
        </p:blipFill>
        <p:spPr>
          <a:xfrm>
            <a:off x="7359804" y="2842483"/>
            <a:ext cx="2168974" cy="708359"/>
          </a:xfrm>
          <a:prstGeom prst="rect">
            <a:avLst/>
          </a:prstGeom>
        </p:spPr>
      </p:pic>
    </p:spTree>
    <p:extLst>
      <p:ext uri="{BB962C8B-B14F-4D97-AF65-F5344CB8AC3E}">
        <p14:creationId xmlns:p14="http://schemas.microsoft.com/office/powerpoint/2010/main" val="2904387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60375" y="266361"/>
            <a:ext cx="3736920" cy="369332"/>
          </a:xfrm>
          <a:prstGeom prst="rect">
            <a:avLst/>
          </a:prstGeom>
        </p:spPr>
        <p:txBody>
          <a:bodyPr wrap="none">
            <a:spAutoFit/>
          </a:bodyPr>
          <a:lstStyle/>
          <a:p>
            <a:pPr lvl="0" eaLnBrk="0" hangingPunct="0">
              <a:defRPr/>
            </a:pPr>
            <a:r>
              <a:rPr lang="en-US" b="1" kern="0" dirty="0">
                <a:solidFill>
                  <a:schemeClr val="bg1"/>
                </a:solidFill>
              </a:rPr>
              <a:t>2.5 RNA-</a:t>
            </a:r>
            <a:r>
              <a:rPr lang="en-US" b="1" kern="0" dirty="0" err="1">
                <a:solidFill>
                  <a:schemeClr val="bg1"/>
                </a:solidFill>
              </a:rPr>
              <a:t>seq</a:t>
            </a:r>
            <a:r>
              <a:rPr lang="en-US" b="1" kern="0" dirty="0">
                <a:solidFill>
                  <a:schemeClr val="bg1"/>
                </a:solidFill>
              </a:rPr>
              <a:t> analysis pipeline(s)</a:t>
            </a:r>
          </a:p>
        </p:txBody>
      </p:sp>
      <p:pic>
        <p:nvPicPr>
          <p:cNvPr id="5" name="Imagen 4"/>
          <p:cNvPicPr>
            <a:picLocks noChangeAspect="1"/>
          </p:cNvPicPr>
          <p:nvPr/>
        </p:nvPicPr>
        <p:blipFill>
          <a:blip r:embed="rId3"/>
          <a:stretch>
            <a:fillRect/>
          </a:stretch>
        </p:blipFill>
        <p:spPr>
          <a:xfrm>
            <a:off x="1392766" y="2032000"/>
            <a:ext cx="6172200" cy="3810000"/>
          </a:xfrm>
          <a:prstGeom prst="rect">
            <a:avLst/>
          </a:prstGeom>
        </p:spPr>
      </p:pic>
      <p:sp>
        <p:nvSpPr>
          <p:cNvPr id="8" name="Rectángulo 7"/>
          <p:cNvSpPr/>
          <p:nvPr/>
        </p:nvSpPr>
        <p:spPr>
          <a:xfrm>
            <a:off x="307975" y="1371979"/>
            <a:ext cx="4634602" cy="369332"/>
          </a:xfrm>
          <a:prstGeom prst="rect">
            <a:avLst/>
          </a:prstGeom>
        </p:spPr>
        <p:txBody>
          <a:bodyPr wrap="none">
            <a:spAutoFit/>
          </a:bodyPr>
          <a:lstStyle/>
          <a:p>
            <a:r>
              <a:rPr lang="ca-ES" dirty="0">
                <a:solidFill>
                  <a:schemeClr val="tx1">
                    <a:lumMod val="85000"/>
                    <a:lumOff val="15000"/>
                  </a:schemeClr>
                </a:solidFill>
              </a:rPr>
              <a:t>RNA-</a:t>
            </a:r>
            <a:r>
              <a:rPr lang="ca-ES" dirty="0" err="1">
                <a:solidFill>
                  <a:schemeClr val="tx1">
                    <a:lumMod val="85000"/>
                    <a:lumOff val="15000"/>
                  </a:schemeClr>
                </a:solidFill>
              </a:rPr>
              <a:t>Seq</a:t>
            </a:r>
            <a:r>
              <a:rPr lang="ca-ES" dirty="0">
                <a:solidFill>
                  <a:schemeClr val="tx1">
                    <a:lumMod val="85000"/>
                    <a:lumOff val="15000"/>
                  </a:schemeClr>
                </a:solidFill>
              </a:rPr>
              <a:t> (TGS</a:t>
            </a:r>
            <a:r>
              <a:rPr lang="ca-ES" dirty="0" smtClean="0">
                <a:solidFill>
                  <a:schemeClr val="tx1">
                    <a:lumMod val="85000"/>
                    <a:lumOff val="15000"/>
                  </a:schemeClr>
                </a:solidFill>
              </a:rPr>
              <a:t>) </a:t>
            </a:r>
            <a:r>
              <a:rPr lang="ca-ES" dirty="0" err="1" smtClean="0">
                <a:solidFill>
                  <a:schemeClr val="tx1">
                    <a:lumMod val="85000"/>
                    <a:lumOff val="15000"/>
                  </a:schemeClr>
                </a:solidFill>
              </a:rPr>
              <a:t>pipeline</a:t>
            </a:r>
            <a:r>
              <a:rPr lang="ca-ES" dirty="0" smtClean="0">
                <a:solidFill>
                  <a:schemeClr val="tx1">
                    <a:lumMod val="85000"/>
                    <a:lumOff val="15000"/>
                  </a:schemeClr>
                </a:solidFill>
              </a:rPr>
              <a:t> exemple: </a:t>
            </a:r>
            <a:r>
              <a:rPr lang="ca-ES" b="1" dirty="0" smtClean="0">
                <a:solidFill>
                  <a:schemeClr val="tx1">
                    <a:lumMod val="85000"/>
                    <a:lumOff val="15000"/>
                  </a:schemeClr>
                </a:solidFill>
              </a:rPr>
              <a:t>Iso-</a:t>
            </a:r>
            <a:r>
              <a:rPr lang="ca-ES" b="1" dirty="0" err="1" smtClean="0">
                <a:solidFill>
                  <a:schemeClr val="tx1">
                    <a:lumMod val="85000"/>
                    <a:lumOff val="15000"/>
                  </a:schemeClr>
                </a:solidFill>
              </a:rPr>
              <a:t>Seq</a:t>
            </a:r>
            <a:r>
              <a:rPr lang="ca-ES" b="1" dirty="0" smtClean="0">
                <a:solidFill>
                  <a:schemeClr val="tx1">
                    <a:lumMod val="85000"/>
                    <a:lumOff val="15000"/>
                  </a:schemeClr>
                </a:solidFill>
              </a:rPr>
              <a:t> </a:t>
            </a:r>
            <a:endParaRPr lang="es-ES" b="1" dirty="0"/>
          </a:p>
        </p:txBody>
      </p:sp>
      <p:sp>
        <p:nvSpPr>
          <p:cNvPr id="9" name="Rectángulo 8"/>
          <p:cNvSpPr/>
          <p:nvPr/>
        </p:nvSpPr>
        <p:spPr bwMode="auto">
          <a:xfrm>
            <a:off x="1286933" y="1930400"/>
            <a:ext cx="2449689" cy="4120444"/>
          </a:xfrm>
          <a:prstGeom prst="rect">
            <a:avLst/>
          </a:prstGeom>
          <a:solidFill>
            <a:srgbClr val="993489">
              <a:alpha val="25098"/>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0" name="Rectángulo 9"/>
          <p:cNvSpPr/>
          <p:nvPr/>
        </p:nvSpPr>
        <p:spPr bwMode="auto">
          <a:xfrm>
            <a:off x="3736622" y="1930400"/>
            <a:ext cx="2156178" cy="654756"/>
          </a:xfrm>
          <a:prstGeom prst="rect">
            <a:avLst/>
          </a:prstGeom>
          <a:solidFill>
            <a:srgbClr val="993489">
              <a:alpha val="25098"/>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1" name="Rectángulo 10"/>
          <p:cNvSpPr/>
          <p:nvPr/>
        </p:nvSpPr>
        <p:spPr bwMode="auto">
          <a:xfrm>
            <a:off x="3736622" y="2585156"/>
            <a:ext cx="2156178" cy="3465688"/>
          </a:xfrm>
          <a:prstGeom prst="rect">
            <a:avLst/>
          </a:prstGeom>
          <a:solidFill>
            <a:srgbClr val="FFFF00">
              <a:alpha val="2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2" name="Rectángulo 11"/>
          <p:cNvSpPr/>
          <p:nvPr/>
        </p:nvSpPr>
        <p:spPr bwMode="auto">
          <a:xfrm>
            <a:off x="5892800" y="1930400"/>
            <a:ext cx="1672166" cy="4120444"/>
          </a:xfrm>
          <a:prstGeom prst="rect">
            <a:avLst/>
          </a:prstGeom>
          <a:solidFill>
            <a:srgbClr val="FFFF00">
              <a:alpha val="20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3" name="CuadroTexto 12"/>
          <p:cNvSpPr txBox="1"/>
          <p:nvPr/>
        </p:nvSpPr>
        <p:spPr>
          <a:xfrm>
            <a:off x="460375" y="6239933"/>
            <a:ext cx="8514292" cy="276999"/>
          </a:xfrm>
          <a:prstGeom prst="rect">
            <a:avLst/>
          </a:prstGeom>
          <a:noFill/>
        </p:spPr>
        <p:txBody>
          <a:bodyPr wrap="square" rtlCol="0">
            <a:spAutoFit/>
          </a:bodyPr>
          <a:lstStyle/>
          <a:p>
            <a:pPr algn="just"/>
            <a:r>
              <a:rPr lang="es-ES" sz="1200" dirty="0">
                <a:solidFill>
                  <a:schemeClr val="bg1">
                    <a:lumMod val="50000"/>
                  </a:schemeClr>
                </a:solidFill>
                <a:latin typeface="+mn-lt"/>
              </a:rPr>
              <a:t>https://www.frontiersin.org/articles/10.3389/fgene.2019.00384/full</a:t>
            </a:r>
            <a:endParaRPr lang="es-ES" sz="1200" dirty="0" smtClean="0">
              <a:solidFill>
                <a:schemeClr val="bg1">
                  <a:lumMod val="50000"/>
                </a:schemeClr>
              </a:solidFill>
              <a:latin typeface="+mn-lt"/>
            </a:endParaRPr>
          </a:p>
        </p:txBody>
      </p:sp>
      <p:pic>
        <p:nvPicPr>
          <p:cNvPr id="14" name="Imagen 13"/>
          <p:cNvPicPr>
            <a:picLocks noChangeAspect="1"/>
          </p:cNvPicPr>
          <p:nvPr/>
        </p:nvPicPr>
        <p:blipFill>
          <a:blip r:embed="rId4"/>
          <a:stretch>
            <a:fillRect/>
          </a:stretch>
        </p:blipFill>
        <p:spPr>
          <a:xfrm>
            <a:off x="5031338" y="1260471"/>
            <a:ext cx="1722924" cy="562685"/>
          </a:xfrm>
          <a:prstGeom prst="rect">
            <a:avLst/>
          </a:prstGeom>
        </p:spPr>
      </p:pic>
    </p:spTree>
    <p:extLst>
      <p:ext uri="{BB962C8B-B14F-4D97-AF65-F5344CB8AC3E}">
        <p14:creationId xmlns:p14="http://schemas.microsoft.com/office/powerpoint/2010/main" val="3128613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60375" y="266361"/>
            <a:ext cx="3736920" cy="369332"/>
          </a:xfrm>
          <a:prstGeom prst="rect">
            <a:avLst/>
          </a:prstGeom>
        </p:spPr>
        <p:txBody>
          <a:bodyPr wrap="none">
            <a:spAutoFit/>
          </a:bodyPr>
          <a:lstStyle/>
          <a:p>
            <a:pPr lvl="0" eaLnBrk="0" hangingPunct="0">
              <a:defRPr/>
            </a:pPr>
            <a:r>
              <a:rPr lang="en-US" b="1" kern="0" dirty="0">
                <a:solidFill>
                  <a:schemeClr val="bg1"/>
                </a:solidFill>
              </a:rPr>
              <a:t>2.5 RNA-</a:t>
            </a:r>
            <a:r>
              <a:rPr lang="en-US" b="1" kern="0" dirty="0" err="1">
                <a:solidFill>
                  <a:schemeClr val="bg1"/>
                </a:solidFill>
              </a:rPr>
              <a:t>seq</a:t>
            </a:r>
            <a:r>
              <a:rPr lang="en-US" b="1" kern="0" dirty="0">
                <a:solidFill>
                  <a:schemeClr val="bg1"/>
                </a:solidFill>
              </a:rPr>
              <a:t> analysis pipeline(s)</a:t>
            </a:r>
          </a:p>
        </p:txBody>
      </p:sp>
      <p:pic>
        <p:nvPicPr>
          <p:cNvPr id="4" name="Imagen 3"/>
          <p:cNvPicPr>
            <a:picLocks noChangeAspect="1"/>
          </p:cNvPicPr>
          <p:nvPr/>
        </p:nvPicPr>
        <p:blipFill>
          <a:blip r:embed="rId3"/>
          <a:stretch>
            <a:fillRect/>
          </a:stretch>
        </p:blipFill>
        <p:spPr>
          <a:xfrm>
            <a:off x="204489" y="1394019"/>
            <a:ext cx="8493462" cy="5444527"/>
          </a:xfrm>
          <a:prstGeom prst="rect">
            <a:avLst/>
          </a:prstGeom>
        </p:spPr>
      </p:pic>
      <p:pic>
        <p:nvPicPr>
          <p:cNvPr id="3" name="Imagen 2"/>
          <p:cNvPicPr>
            <a:picLocks noChangeAspect="1"/>
          </p:cNvPicPr>
          <p:nvPr/>
        </p:nvPicPr>
        <p:blipFill>
          <a:blip r:embed="rId4"/>
          <a:stretch>
            <a:fillRect/>
          </a:stretch>
        </p:blipFill>
        <p:spPr>
          <a:xfrm>
            <a:off x="6651637" y="1104277"/>
            <a:ext cx="3170242" cy="579484"/>
          </a:xfrm>
          <a:prstGeom prst="rect">
            <a:avLst/>
          </a:prstGeom>
        </p:spPr>
      </p:pic>
      <p:sp>
        <p:nvSpPr>
          <p:cNvPr id="6" name="Flecha abajo 5"/>
          <p:cNvSpPr/>
          <p:nvPr/>
        </p:nvSpPr>
        <p:spPr bwMode="auto">
          <a:xfrm>
            <a:off x="1862253" y="1561360"/>
            <a:ext cx="578094" cy="289742"/>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CuadroTexto 6"/>
          <p:cNvSpPr txBox="1"/>
          <p:nvPr/>
        </p:nvSpPr>
        <p:spPr>
          <a:xfrm>
            <a:off x="1334121" y="1930692"/>
            <a:ext cx="1634358" cy="430887"/>
          </a:xfrm>
          <a:prstGeom prst="rect">
            <a:avLst/>
          </a:prstGeom>
          <a:noFill/>
        </p:spPr>
        <p:txBody>
          <a:bodyPr wrap="none" rtlCol="0">
            <a:spAutoFit/>
          </a:bodyPr>
          <a:lstStyle/>
          <a:p>
            <a:pPr algn="just"/>
            <a:r>
              <a:rPr lang="ca-ES" sz="2200" dirty="0" smtClean="0">
                <a:solidFill>
                  <a:schemeClr val="bg1">
                    <a:lumMod val="50000"/>
                  </a:schemeClr>
                </a:solidFill>
                <a:latin typeface="+mn-lt"/>
              </a:rPr>
              <a:t>Tenen 3 kits!</a:t>
            </a:r>
            <a:endParaRPr lang="es-ES" sz="2200" dirty="0" smtClean="0">
              <a:solidFill>
                <a:schemeClr val="bg1">
                  <a:lumMod val="50000"/>
                </a:schemeClr>
              </a:solidFill>
              <a:latin typeface="+mn-lt"/>
            </a:endParaRPr>
          </a:p>
        </p:txBody>
      </p:sp>
      <p:sp>
        <p:nvSpPr>
          <p:cNvPr id="8" name="Rectángulo 7"/>
          <p:cNvSpPr/>
          <p:nvPr/>
        </p:nvSpPr>
        <p:spPr>
          <a:xfrm>
            <a:off x="307975" y="1192028"/>
            <a:ext cx="4685898" cy="369332"/>
          </a:xfrm>
          <a:prstGeom prst="rect">
            <a:avLst/>
          </a:prstGeom>
        </p:spPr>
        <p:txBody>
          <a:bodyPr wrap="none">
            <a:spAutoFit/>
          </a:bodyPr>
          <a:lstStyle/>
          <a:p>
            <a:r>
              <a:rPr lang="ca-ES" dirty="0">
                <a:solidFill>
                  <a:schemeClr val="tx1">
                    <a:lumMod val="85000"/>
                    <a:lumOff val="15000"/>
                  </a:schemeClr>
                </a:solidFill>
              </a:rPr>
              <a:t>RNA-</a:t>
            </a:r>
            <a:r>
              <a:rPr lang="ca-ES" dirty="0" err="1">
                <a:solidFill>
                  <a:schemeClr val="tx1">
                    <a:lumMod val="85000"/>
                    <a:lumOff val="15000"/>
                  </a:schemeClr>
                </a:solidFill>
              </a:rPr>
              <a:t>Seq</a:t>
            </a:r>
            <a:r>
              <a:rPr lang="ca-ES" dirty="0">
                <a:solidFill>
                  <a:schemeClr val="tx1">
                    <a:lumMod val="85000"/>
                    <a:lumOff val="15000"/>
                  </a:schemeClr>
                </a:solidFill>
              </a:rPr>
              <a:t> (TGS</a:t>
            </a:r>
            <a:r>
              <a:rPr lang="ca-ES" dirty="0" smtClean="0">
                <a:solidFill>
                  <a:schemeClr val="tx1">
                    <a:lumMod val="85000"/>
                    <a:lumOff val="15000"/>
                  </a:schemeClr>
                </a:solidFill>
              </a:rPr>
              <a:t>) : </a:t>
            </a:r>
            <a:r>
              <a:rPr lang="ca-ES" b="1" dirty="0" err="1" smtClean="0">
                <a:solidFill>
                  <a:schemeClr val="tx1">
                    <a:lumMod val="85000"/>
                    <a:lumOff val="15000"/>
                  </a:schemeClr>
                </a:solidFill>
              </a:rPr>
              <a:t>Oxford</a:t>
            </a:r>
            <a:r>
              <a:rPr lang="ca-ES" b="1" dirty="0" smtClean="0">
                <a:solidFill>
                  <a:schemeClr val="tx1">
                    <a:lumMod val="85000"/>
                    <a:lumOff val="15000"/>
                  </a:schemeClr>
                </a:solidFill>
              </a:rPr>
              <a:t> </a:t>
            </a:r>
            <a:r>
              <a:rPr lang="ca-ES" b="1" dirty="0" err="1" smtClean="0">
                <a:solidFill>
                  <a:schemeClr val="tx1">
                    <a:lumMod val="85000"/>
                    <a:lumOff val="15000"/>
                  </a:schemeClr>
                </a:solidFill>
              </a:rPr>
              <a:t>nanopore</a:t>
            </a:r>
            <a:r>
              <a:rPr lang="ca-ES" b="1" dirty="0" smtClean="0">
                <a:solidFill>
                  <a:schemeClr val="tx1">
                    <a:lumMod val="85000"/>
                    <a:lumOff val="15000"/>
                  </a:schemeClr>
                </a:solidFill>
              </a:rPr>
              <a:t> (ONT) </a:t>
            </a:r>
            <a:endParaRPr lang="es-ES" b="1" dirty="0"/>
          </a:p>
        </p:txBody>
      </p:sp>
      <p:sp>
        <p:nvSpPr>
          <p:cNvPr id="15" name="CuadroTexto 14"/>
          <p:cNvSpPr txBox="1"/>
          <p:nvPr/>
        </p:nvSpPr>
        <p:spPr>
          <a:xfrm>
            <a:off x="204489" y="2494183"/>
            <a:ext cx="2907293" cy="584775"/>
          </a:xfrm>
          <a:prstGeom prst="rect">
            <a:avLst/>
          </a:prstGeom>
          <a:noFill/>
        </p:spPr>
        <p:txBody>
          <a:bodyPr wrap="square" rtlCol="0">
            <a:spAutoFit/>
          </a:bodyPr>
          <a:lstStyle/>
          <a:p>
            <a:pPr algn="just"/>
            <a:r>
              <a:rPr lang="es-ES" sz="1600" dirty="0">
                <a:solidFill>
                  <a:schemeClr val="bg1">
                    <a:lumMod val="50000"/>
                  </a:schemeClr>
                </a:solidFill>
                <a:latin typeface="+mn-lt"/>
              </a:rPr>
              <a:t>https://nanoporetech.com/applications/rna-sequencing</a:t>
            </a:r>
            <a:endParaRPr lang="es-ES" sz="1600" dirty="0" smtClean="0">
              <a:solidFill>
                <a:schemeClr val="bg1">
                  <a:lumMod val="50000"/>
                </a:schemeClr>
              </a:solidFill>
              <a:latin typeface="+mn-lt"/>
            </a:endParaRPr>
          </a:p>
        </p:txBody>
      </p:sp>
    </p:spTree>
    <p:extLst>
      <p:ext uri="{BB962C8B-B14F-4D97-AF65-F5344CB8AC3E}">
        <p14:creationId xmlns:p14="http://schemas.microsoft.com/office/powerpoint/2010/main" val="3477390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2" name="Rectángulo 1"/>
          <p:cNvSpPr/>
          <p:nvPr/>
        </p:nvSpPr>
        <p:spPr>
          <a:xfrm>
            <a:off x="460375" y="266361"/>
            <a:ext cx="3736920" cy="369332"/>
          </a:xfrm>
          <a:prstGeom prst="rect">
            <a:avLst/>
          </a:prstGeom>
        </p:spPr>
        <p:txBody>
          <a:bodyPr wrap="none">
            <a:spAutoFit/>
          </a:bodyPr>
          <a:lstStyle/>
          <a:p>
            <a:pPr lvl="0" eaLnBrk="0" hangingPunct="0">
              <a:defRPr/>
            </a:pPr>
            <a:r>
              <a:rPr lang="en-US" b="1" kern="0" dirty="0">
                <a:solidFill>
                  <a:schemeClr val="bg1"/>
                </a:solidFill>
              </a:rPr>
              <a:t>2.5 RNA-</a:t>
            </a:r>
            <a:r>
              <a:rPr lang="en-US" b="1" kern="0" dirty="0" err="1">
                <a:solidFill>
                  <a:schemeClr val="bg1"/>
                </a:solidFill>
              </a:rPr>
              <a:t>seq</a:t>
            </a:r>
            <a:r>
              <a:rPr lang="en-US" b="1" kern="0" dirty="0">
                <a:solidFill>
                  <a:schemeClr val="bg1"/>
                </a:solidFill>
              </a:rPr>
              <a:t> analysis pipeline(s)</a:t>
            </a:r>
          </a:p>
        </p:txBody>
      </p:sp>
      <p:pic>
        <p:nvPicPr>
          <p:cNvPr id="4" name="Imagen 3"/>
          <p:cNvPicPr>
            <a:picLocks noChangeAspect="1"/>
          </p:cNvPicPr>
          <p:nvPr/>
        </p:nvPicPr>
        <p:blipFill>
          <a:blip r:embed="rId3"/>
          <a:stretch>
            <a:fillRect/>
          </a:stretch>
        </p:blipFill>
        <p:spPr>
          <a:xfrm>
            <a:off x="204489" y="1394019"/>
            <a:ext cx="8493462" cy="5444527"/>
          </a:xfrm>
          <a:prstGeom prst="rect">
            <a:avLst/>
          </a:prstGeom>
        </p:spPr>
      </p:pic>
      <p:pic>
        <p:nvPicPr>
          <p:cNvPr id="3" name="Imagen 2"/>
          <p:cNvPicPr>
            <a:picLocks noChangeAspect="1"/>
          </p:cNvPicPr>
          <p:nvPr/>
        </p:nvPicPr>
        <p:blipFill>
          <a:blip r:embed="rId4"/>
          <a:stretch>
            <a:fillRect/>
          </a:stretch>
        </p:blipFill>
        <p:spPr>
          <a:xfrm>
            <a:off x="6651637" y="1104277"/>
            <a:ext cx="3170242" cy="579484"/>
          </a:xfrm>
          <a:prstGeom prst="rect">
            <a:avLst/>
          </a:prstGeom>
        </p:spPr>
      </p:pic>
      <p:sp>
        <p:nvSpPr>
          <p:cNvPr id="6" name="Flecha abajo 5"/>
          <p:cNvSpPr/>
          <p:nvPr/>
        </p:nvSpPr>
        <p:spPr bwMode="auto">
          <a:xfrm>
            <a:off x="1862253" y="1561360"/>
            <a:ext cx="578094" cy="289742"/>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CuadroTexto 6"/>
          <p:cNvSpPr txBox="1"/>
          <p:nvPr/>
        </p:nvSpPr>
        <p:spPr>
          <a:xfrm>
            <a:off x="1334121" y="1930692"/>
            <a:ext cx="1634358" cy="430887"/>
          </a:xfrm>
          <a:prstGeom prst="rect">
            <a:avLst/>
          </a:prstGeom>
          <a:noFill/>
        </p:spPr>
        <p:txBody>
          <a:bodyPr wrap="none" rtlCol="0">
            <a:spAutoFit/>
          </a:bodyPr>
          <a:lstStyle/>
          <a:p>
            <a:pPr algn="just"/>
            <a:r>
              <a:rPr lang="ca-ES" sz="2200" dirty="0" smtClean="0">
                <a:solidFill>
                  <a:schemeClr val="bg1">
                    <a:lumMod val="50000"/>
                  </a:schemeClr>
                </a:solidFill>
                <a:latin typeface="+mn-lt"/>
              </a:rPr>
              <a:t>Tenen 3 kits!</a:t>
            </a:r>
            <a:endParaRPr lang="es-ES" sz="2200" dirty="0" smtClean="0">
              <a:solidFill>
                <a:schemeClr val="bg1">
                  <a:lumMod val="50000"/>
                </a:schemeClr>
              </a:solidFill>
              <a:latin typeface="+mn-lt"/>
            </a:endParaRPr>
          </a:p>
        </p:txBody>
      </p:sp>
      <p:sp>
        <p:nvSpPr>
          <p:cNvPr id="8" name="Rectángulo 7"/>
          <p:cNvSpPr/>
          <p:nvPr/>
        </p:nvSpPr>
        <p:spPr>
          <a:xfrm>
            <a:off x="307975" y="1192028"/>
            <a:ext cx="4685898" cy="369332"/>
          </a:xfrm>
          <a:prstGeom prst="rect">
            <a:avLst/>
          </a:prstGeom>
        </p:spPr>
        <p:txBody>
          <a:bodyPr wrap="none">
            <a:spAutoFit/>
          </a:bodyPr>
          <a:lstStyle/>
          <a:p>
            <a:r>
              <a:rPr lang="ca-ES" dirty="0">
                <a:solidFill>
                  <a:schemeClr val="tx1">
                    <a:lumMod val="85000"/>
                    <a:lumOff val="15000"/>
                  </a:schemeClr>
                </a:solidFill>
              </a:rPr>
              <a:t>RNA-</a:t>
            </a:r>
            <a:r>
              <a:rPr lang="ca-ES" dirty="0" err="1">
                <a:solidFill>
                  <a:schemeClr val="tx1">
                    <a:lumMod val="85000"/>
                    <a:lumOff val="15000"/>
                  </a:schemeClr>
                </a:solidFill>
              </a:rPr>
              <a:t>Seq</a:t>
            </a:r>
            <a:r>
              <a:rPr lang="ca-ES" dirty="0">
                <a:solidFill>
                  <a:schemeClr val="tx1">
                    <a:lumMod val="85000"/>
                    <a:lumOff val="15000"/>
                  </a:schemeClr>
                </a:solidFill>
              </a:rPr>
              <a:t> (TGS</a:t>
            </a:r>
            <a:r>
              <a:rPr lang="ca-ES" dirty="0" smtClean="0">
                <a:solidFill>
                  <a:schemeClr val="tx1">
                    <a:lumMod val="85000"/>
                    <a:lumOff val="15000"/>
                  </a:schemeClr>
                </a:solidFill>
              </a:rPr>
              <a:t>) : </a:t>
            </a:r>
            <a:r>
              <a:rPr lang="ca-ES" b="1" dirty="0" err="1" smtClean="0">
                <a:solidFill>
                  <a:schemeClr val="tx1">
                    <a:lumMod val="85000"/>
                    <a:lumOff val="15000"/>
                  </a:schemeClr>
                </a:solidFill>
              </a:rPr>
              <a:t>Oxford</a:t>
            </a:r>
            <a:r>
              <a:rPr lang="ca-ES" b="1" dirty="0" smtClean="0">
                <a:solidFill>
                  <a:schemeClr val="tx1">
                    <a:lumMod val="85000"/>
                    <a:lumOff val="15000"/>
                  </a:schemeClr>
                </a:solidFill>
              </a:rPr>
              <a:t> </a:t>
            </a:r>
            <a:r>
              <a:rPr lang="ca-ES" b="1" dirty="0" err="1" smtClean="0">
                <a:solidFill>
                  <a:schemeClr val="tx1">
                    <a:lumMod val="85000"/>
                    <a:lumOff val="15000"/>
                  </a:schemeClr>
                </a:solidFill>
              </a:rPr>
              <a:t>nanopore</a:t>
            </a:r>
            <a:r>
              <a:rPr lang="ca-ES" b="1" dirty="0" smtClean="0">
                <a:solidFill>
                  <a:schemeClr val="tx1">
                    <a:lumMod val="85000"/>
                    <a:lumOff val="15000"/>
                  </a:schemeClr>
                </a:solidFill>
              </a:rPr>
              <a:t> (ONT) </a:t>
            </a:r>
            <a:endParaRPr lang="es-ES" b="1" dirty="0"/>
          </a:p>
        </p:txBody>
      </p:sp>
      <p:sp>
        <p:nvSpPr>
          <p:cNvPr id="5" name="Rectángulo 4"/>
          <p:cNvSpPr/>
          <p:nvPr/>
        </p:nvSpPr>
        <p:spPr bwMode="auto">
          <a:xfrm>
            <a:off x="3456878" y="3222702"/>
            <a:ext cx="1536995" cy="3635298"/>
          </a:xfrm>
          <a:prstGeom prst="rect">
            <a:avLst/>
          </a:prstGeom>
          <a:noFill/>
          <a:ln w="28575" cap="flat" cmpd="sng" algn="ctr">
            <a:solidFill>
              <a:srgbClr val="99348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2" name="CuadroTexto 11"/>
          <p:cNvSpPr txBox="1"/>
          <p:nvPr/>
        </p:nvSpPr>
        <p:spPr>
          <a:xfrm>
            <a:off x="204489" y="2494183"/>
            <a:ext cx="2907293" cy="584775"/>
          </a:xfrm>
          <a:prstGeom prst="rect">
            <a:avLst/>
          </a:prstGeom>
          <a:noFill/>
        </p:spPr>
        <p:txBody>
          <a:bodyPr wrap="square" rtlCol="0">
            <a:spAutoFit/>
          </a:bodyPr>
          <a:lstStyle/>
          <a:p>
            <a:pPr algn="just"/>
            <a:r>
              <a:rPr lang="es-ES" sz="1600" dirty="0">
                <a:solidFill>
                  <a:schemeClr val="bg1">
                    <a:lumMod val="50000"/>
                  </a:schemeClr>
                </a:solidFill>
                <a:latin typeface="+mn-lt"/>
              </a:rPr>
              <a:t>https://nanoporetech.com/applications/rna-sequencing</a:t>
            </a:r>
            <a:endParaRPr lang="es-ES" sz="1600" dirty="0" smtClean="0">
              <a:solidFill>
                <a:schemeClr val="bg1">
                  <a:lumMod val="50000"/>
                </a:schemeClr>
              </a:solidFill>
              <a:latin typeface="+mn-lt"/>
            </a:endParaRPr>
          </a:p>
        </p:txBody>
      </p:sp>
    </p:spTree>
    <p:extLst>
      <p:ext uri="{BB962C8B-B14F-4D97-AF65-F5344CB8AC3E}">
        <p14:creationId xmlns:p14="http://schemas.microsoft.com/office/powerpoint/2010/main" val="3538433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8" name="Rectángulo 7"/>
          <p:cNvSpPr/>
          <p:nvPr/>
        </p:nvSpPr>
        <p:spPr>
          <a:xfrm>
            <a:off x="3700561" y="1842946"/>
            <a:ext cx="1890261" cy="369332"/>
          </a:xfrm>
          <a:prstGeom prst="rect">
            <a:avLst/>
          </a:prstGeom>
        </p:spPr>
        <p:txBody>
          <a:bodyPr wrap="none">
            <a:spAutoFit/>
          </a:bodyPr>
          <a:lstStyle/>
          <a:p>
            <a:r>
              <a:rPr lang="ca-ES" b="1" dirty="0">
                <a:solidFill>
                  <a:schemeClr val="tx1">
                    <a:lumMod val="85000"/>
                    <a:lumOff val="15000"/>
                  </a:schemeClr>
                </a:solidFill>
              </a:rPr>
              <a:t>RNA-</a:t>
            </a:r>
            <a:r>
              <a:rPr lang="ca-ES" b="1" dirty="0" err="1">
                <a:solidFill>
                  <a:schemeClr val="tx1">
                    <a:lumMod val="85000"/>
                    <a:lumOff val="15000"/>
                  </a:schemeClr>
                </a:solidFill>
              </a:rPr>
              <a:t>Seq</a:t>
            </a:r>
            <a:r>
              <a:rPr lang="ca-ES" b="1" dirty="0">
                <a:solidFill>
                  <a:schemeClr val="tx1">
                    <a:lumMod val="85000"/>
                    <a:lumOff val="15000"/>
                  </a:schemeClr>
                </a:solidFill>
              </a:rPr>
              <a:t> </a:t>
            </a:r>
            <a:r>
              <a:rPr lang="ca-ES" b="1" dirty="0" smtClean="0">
                <a:solidFill>
                  <a:schemeClr val="tx1">
                    <a:lumMod val="85000"/>
                    <a:lumOff val="15000"/>
                  </a:schemeClr>
                </a:solidFill>
              </a:rPr>
              <a:t>(SGS)</a:t>
            </a:r>
            <a:endParaRPr lang="es-ES" b="1" dirty="0"/>
          </a:p>
        </p:txBody>
      </p:sp>
      <p:sp>
        <p:nvSpPr>
          <p:cNvPr id="4" name="Flecha abajo 3"/>
          <p:cNvSpPr/>
          <p:nvPr/>
        </p:nvSpPr>
        <p:spPr bwMode="auto">
          <a:xfrm>
            <a:off x="4230587" y="2319453"/>
            <a:ext cx="791736" cy="468351"/>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0" name="Rectángulo 9"/>
          <p:cNvSpPr/>
          <p:nvPr/>
        </p:nvSpPr>
        <p:spPr>
          <a:xfrm>
            <a:off x="3328664" y="3002153"/>
            <a:ext cx="2634054" cy="369332"/>
          </a:xfrm>
          <a:prstGeom prst="rect">
            <a:avLst/>
          </a:prstGeom>
        </p:spPr>
        <p:txBody>
          <a:bodyPr wrap="none">
            <a:spAutoFit/>
          </a:bodyPr>
          <a:lstStyle/>
          <a:p>
            <a:r>
              <a:rPr lang="ca-ES" dirty="0" err="1" smtClean="0">
                <a:solidFill>
                  <a:schemeClr val="tx1">
                    <a:lumMod val="85000"/>
                    <a:lumOff val="15000"/>
                  </a:schemeClr>
                </a:solidFill>
              </a:rPr>
              <a:t>Steps</a:t>
            </a:r>
            <a:r>
              <a:rPr lang="ca-ES" dirty="0" smtClean="0">
                <a:solidFill>
                  <a:schemeClr val="tx1">
                    <a:lumMod val="85000"/>
                    <a:lumOff val="15000"/>
                  </a:schemeClr>
                </a:solidFill>
              </a:rPr>
              <a:t> Standard </a:t>
            </a:r>
            <a:r>
              <a:rPr lang="ca-ES" dirty="0" err="1" smtClean="0">
                <a:solidFill>
                  <a:schemeClr val="tx1">
                    <a:lumMod val="85000"/>
                    <a:lumOff val="15000"/>
                  </a:schemeClr>
                </a:solidFill>
              </a:rPr>
              <a:t>pipeline</a:t>
            </a:r>
            <a:endParaRPr lang="es-ES" dirty="0"/>
          </a:p>
        </p:txBody>
      </p:sp>
    </p:spTree>
    <p:extLst>
      <p:ext uri="{BB962C8B-B14F-4D97-AF65-F5344CB8AC3E}">
        <p14:creationId xmlns:p14="http://schemas.microsoft.com/office/powerpoint/2010/main" val="1954622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8" name="Rectángulo 7"/>
          <p:cNvSpPr/>
          <p:nvPr/>
        </p:nvSpPr>
        <p:spPr>
          <a:xfrm>
            <a:off x="6008864" y="1586468"/>
            <a:ext cx="1851789" cy="369332"/>
          </a:xfrm>
          <a:prstGeom prst="rect">
            <a:avLst/>
          </a:prstGeom>
        </p:spPr>
        <p:txBody>
          <a:bodyPr wrap="none">
            <a:spAutoFit/>
          </a:bodyPr>
          <a:lstStyle/>
          <a:p>
            <a:r>
              <a:rPr lang="ca-ES" dirty="0">
                <a:solidFill>
                  <a:schemeClr val="tx1">
                    <a:lumMod val="85000"/>
                    <a:lumOff val="15000"/>
                  </a:schemeClr>
                </a:solidFill>
              </a:rPr>
              <a:t>RNA-</a:t>
            </a:r>
            <a:r>
              <a:rPr lang="ca-ES" dirty="0" err="1">
                <a:solidFill>
                  <a:schemeClr val="tx1">
                    <a:lumMod val="85000"/>
                    <a:lumOff val="15000"/>
                  </a:schemeClr>
                </a:solidFill>
              </a:rPr>
              <a:t>Seq</a:t>
            </a:r>
            <a:r>
              <a:rPr lang="ca-ES" dirty="0">
                <a:solidFill>
                  <a:schemeClr val="tx1">
                    <a:lumMod val="85000"/>
                    <a:lumOff val="15000"/>
                  </a:schemeClr>
                </a:solidFill>
              </a:rPr>
              <a:t> </a:t>
            </a:r>
            <a:r>
              <a:rPr lang="ca-ES" dirty="0" smtClean="0">
                <a:solidFill>
                  <a:schemeClr val="tx1">
                    <a:lumMod val="85000"/>
                    <a:lumOff val="15000"/>
                  </a:schemeClr>
                </a:solidFill>
              </a:rPr>
              <a:t>(SGS)</a:t>
            </a:r>
            <a:endParaRPr lang="es-ES" b="1" dirty="0"/>
          </a:p>
        </p:txBody>
      </p:sp>
    </p:spTree>
    <p:extLst>
      <p:ext uri="{BB962C8B-B14F-4D97-AF65-F5344CB8AC3E}">
        <p14:creationId xmlns:p14="http://schemas.microsoft.com/office/powerpoint/2010/main" val="115057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Introduction to </a:t>
            </a:r>
            <a:r>
              <a:rPr kumimoji="0" lang="en-US" sz="2400" b="1" i="0" u="none" strike="noStrike" kern="0" cap="none" spc="0" normalizeH="0" baseline="0" noProof="0" dirty="0" err="1">
                <a:ln>
                  <a:noFill/>
                </a:ln>
                <a:solidFill>
                  <a:schemeClr val="bg1"/>
                </a:solidFill>
                <a:effectLst/>
                <a:uLnTx/>
                <a:uFillTx/>
                <a:latin typeface="+mj-lt"/>
                <a:ea typeface="+mj-ea"/>
                <a:cs typeface="+mj-cs"/>
              </a:rPr>
              <a:t>omic</a:t>
            </a:r>
            <a:r>
              <a:rPr kumimoji="0" lang="en-US" sz="2400" b="1" i="0" u="none" strike="noStrike" kern="0" cap="none" spc="0" normalizeH="0" baseline="0" noProof="0" dirty="0">
                <a:ln>
                  <a:noFill/>
                </a:ln>
                <a:solidFill>
                  <a:schemeClr val="bg1"/>
                </a:solidFill>
                <a:effectLst/>
                <a:uLnTx/>
                <a:uFillTx/>
                <a:latin typeface="+mj-lt"/>
                <a:ea typeface="+mj-ea"/>
                <a:cs typeface="+mj-cs"/>
              </a:rPr>
              <a:t> data</a:t>
            </a:r>
            <a:r>
              <a:rPr kumimoji="0" lang="en-US" sz="2400" b="1" i="0" u="none" strike="noStrike" kern="0" cap="none" spc="0" normalizeH="0" noProof="0" dirty="0">
                <a:ln>
                  <a:noFill/>
                </a:ln>
                <a:solidFill>
                  <a:schemeClr val="bg1"/>
                </a:solidFill>
                <a:effectLst/>
                <a:uLnTx/>
                <a:uFillTx/>
                <a:latin typeface="+mj-lt"/>
                <a:ea typeface="+mj-ea"/>
                <a:cs typeface="+mj-cs"/>
              </a:rPr>
              <a:t> analysis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grpSp>
        <p:nvGrpSpPr>
          <p:cNvPr id="2" name="Grupo 1"/>
          <p:cNvGrpSpPr/>
          <p:nvPr/>
        </p:nvGrpSpPr>
        <p:grpSpPr>
          <a:xfrm>
            <a:off x="830424" y="1417637"/>
            <a:ext cx="8146599" cy="5057807"/>
            <a:chOff x="505710" y="571480"/>
            <a:chExt cx="8471313" cy="5572164"/>
          </a:xfrm>
        </p:grpSpPr>
        <p:sp>
          <p:nvSpPr>
            <p:cNvPr id="6" name="11 Rectángulo redondeado"/>
            <p:cNvSpPr/>
            <p:nvPr/>
          </p:nvSpPr>
          <p:spPr>
            <a:xfrm>
              <a:off x="3345645" y="57148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QUESTION</a:t>
              </a:r>
            </a:p>
          </p:txBody>
        </p:sp>
        <p:sp>
          <p:nvSpPr>
            <p:cNvPr id="7" name="12 Rectángulo redondeado"/>
            <p:cNvSpPr/>
            <p:nvPr/>
          </p:nvSpPr>
          <p:spPr>
            <a:xfrm>
              <a:off x="3345645" y="128586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EXPERIMENTAL DESIGN</a:t>
              </a:r>
            </a:p>
          </p:txBody>
        </p:sp>
        <p:sp>
          <p:nvSpPr>
            <p:cNvPr id="8" name="13 Rectángulo redondeado"/>
            <p:cNvSpPr/>
            <p:nvPr/>
          </p:nvSpPr>
          <p:spPr>
            <a:xfrm>
              <a:off x="3355891" y="1974330"/>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OMICS EXPERIMENT</a:t>
              </a:r>
            </a:p>
          </p:txBody>
        </p:sp>
        <p:sp>
          <p:nvSpPr>
            <p:cNvPr id="9" name="14 Rectángulo redondeado"/>
            <p:cNvSpPr/>
            <p:nvPr/>
          </p:nvSpPr>
          <p:spPr>
            <a:xfrm>
              <a:off x="3360099" y="2656805"/>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QUALITY CONTROL</a:t>
              </a:r>
            </a:p>
          </p:txBody>
        </p:sp>
        <p:sp>
          <p:nvSpPr>
            <p:cNvPr id="10" name="15 Rectángulo redondeado"/>
            <p:cNvSpPr/>
            <p:nvPr/>
          </p:nvSpPr>
          <p:spPr>
            <a:xfrm>
              <a:off x="3360544" y="3327991"/>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NORMALIZATION</a:t>
              </a:r>
            </a:p>
          </p:txBody>
        </p:sp>
        <p:sp>
          <p:nvSpPr>
            <p:cNvPr id="11" name="16 Rectángulo redondeado"/>
            <p:cNvSpPr/>
            <p:nvPr/>
          </p:nvSpPr>
          <p:spPr>
            <a:xfrm>
              <a:off x="952472" y="4000504"/>
              <a:ext cx="7500990"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993489"/>
                  </a:solidFill>
                </a:rPr>
                <a:t>ANALYSIS</a:t>
              </a:r>
              <a:endParaRPr lang="en-GB" sz="2000" b="1" dirty="0">
                <a:solidFill>
                  <a:srgbClr val="993489"/>
                </a:solidFill>
              </a:endParaRPr>
            </a:p>
          </p:txBody>
        </p:sp>
        <p:sp>
          <p:nvSpPr>
            <p:cNvPr id="12" name="17 Rectángulo redondeado"/>
            <p:cNvSpPr/>
            <p:nvPr/>
          </p:nvSpPr>
          <p:spPr>
            <a:xfrm>
              <a:off x="2738422"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ESTIMATION</a:t>
              </a:r>
            </a:p>
          </p:txBody>
        </p:sp>
        <p:sp>
          <p:nvSpPr>
            <p:cNvPr id="14" name="18 Rectángulo redondeado"/>
            <p:cNvSpPr/>
            <p:nvPr/>
          </p:nvSpPr>
          <p:spPr>
            <a:xfrm>
              <a:off x="538162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TESTING</a:t>
              </a:r>
            </a:p>
          </p:txBody>
        </p:sp>
        <p:sp>
          <p:nvSpPr>
            <p:cNvPr id="15" name="19 Rectángulo redondeado"/>
            <p:cNvSpPr/>
            <p:nvPr/>
          </p:nvSpPr>
          <p:spPr>
            <a:xfrm>
              <a:off x="7096140"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CLUSTERING</a:t>
              </a:r>
            </a:p>
          </p:txBody>
        </p:sp>
        <p:sp>
          <p:nvSpPr>
            <p:cNvPr id="16" name="21 Rectángulo redondeado"/>
            <p:cNvSpPr/>
            <p:nvPr/>
          </p:nvSpPr>
          <p:spPr>
            <a:xfrm>
              <a:off x="109534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FILTERING</a:t>
              </a:r>
            </a:p>
          </p:txBody>
        </p:sp>
        <p:sp>
          <p:nvSpPr>
            <p:cNvPr id="17"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VERIFICATION AND INTERPRETATION</a:t>
              </a:r>
            </a:p>
          </p:txBody>
        </p:sp>
        <p:sp>
          <p:nvSpPr>
            <p:cNvPr id="18"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33 Conector recto"/>
            <p:cNvCxnSpPr>
              <a:stCxn id="17"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41 Conector recto"/>
            <p:cNvCxnSpPr>
              <a:stCxn id="9"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11487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CuadroTexto 4"/>
          <p:cNvSpPr txBox="1"/>
          <p:nvPr/>
        </p:nvSpPr>
        <p:spPr>
          <a:xfrm>
            <a:off x="5487019" y="1189716"/>
            <a:ext cx="3923681" cy="1107996"/>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err="1">
                <a:solidFill>
                  <a:schemeClr val="bg1">
                    <a:lumMod val="50000"/>
                  </a:schemeClr>
                </a:solidFill>
                <a:latin typeface="+mn-lt"/>
              </a:rPr>
              <a:t>Fastq</a:t>
            </a:r>
            <a:r>
              <a:rPr lang="en-US" sz="2200" dirty="0">
                <a:solidFill>
                  <a:schemeClr val="bg1">
                    <a:lumMod val="50000"/>
                  </a:schemeClr>
                </a:solidFill>
                <a:latin typeface="+mn-lt"/>
              </a:rPr>
              <a:t> files</a:t>
            </a:r>
          </a:p>
          <a:p>
            <a:pPr marL="342900" indent="-342900" algn="just">
              <a:buFont typeface="Arial" panose="020B0604020202020204" pitchFamily="34" charset="0"/>
              <a:buChar char="•"/>
            </a:pPr>
            <a:r>
              <a:rPr lang="en-US" sz="2200" dirty="0">
                <a:solidFill>
                  <a:schemeClr val="bg1">
                    <a:lumMod val="50000"/>
                  </a:schemeClr>
                </a:solidFill>
                <a:latin typeface="+mn-lt"/>
              </a:rPr>
              <a:t>FASTQC (quality control)</a:t>
            </a:r>
          </a:p>
          <a:p>
            <a:pPr algn="just"/>
            <a:endParaRPr lang="en-US" sz="2200" dirty="0">
              <a:solidFill>
                <a:schemeClr val="bg1">
                  <a:lumMod val="50000"/>
                </a:schemeClr>
              </a:solidFill>
              <a:latin typeface="+mn-lt"/>
            </a:endParaRPr>
          </a:p>
        </p:txBody>
      </p:sp>
    </p:spTree>
    <p:extLst>
      <p:ext uri="{BB962C8B-B14F-4D97-AF65-F5344CB8AC3E}">
        <p14:creationId xmlns:p14="http://schemas.microsoft.com/office/powerpoint/2010/main" val="1610752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CuadroTexto 4"/>
          <p:cNvSpPr txBox="1"/>
          <p:nvPr/>
        </p:nvSpPr>
        <p:spPr>
          <a:xfrm>
            <a:off x="5487019" y="1189716"/>
            <a:ext cx="3923681" cy="1446550"/>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err="1">
                <a:solidFill>
                  <a:schemeClr val="bg1">
                    <a:lumMod val="50000"/>
                  </a:schemeClr>
                </a:solidFill>
                <a:latin typeface="+mn-lt"/>
              </a:rPr>
              <a:t>Fastq</a:t>
            </a:r>
            <a:r>
              <a:rPr lang="en-US" sz="2200" dirty="0">
                <a:solidFill>
                  <a:schemeClr val="bg1">
                    <a:lumMod val="50000"/>
                  </a:schemeClr>
                </a:solidFill>
                <a:latin typeface="+mn-lt"/>
              </a:rPr>
              <a:t> files</a:t>
            </a:r>
          </a:p>
          <a:p>
            <a:pPr marL="342900" indent="-342900" algn="just">
              <a:buFont typeface="Arial" panose="020B0604020202020204" pitchFamily="34" charset="0"/>
              <a:buChar char="•"/>
            </a:pPr>
            <a:r>
              <a:rPr lang="en-US" sz="2200" dirty="0">
                <a:solidFill>
                  <a:schemeClr val="bg1">
                    <a:lumMod val="50000"/>
                  </a:schemeClr>
                </a:solidFill>
                <a:latin typeface="+mn-lt"/>
              </a:rPr>
              <a:t>FASTQC (quality control)</a:t>
            </a: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p:txBody>
      </p:sp>
      <p:cxnSp>
        <p:nvCxnSpPr>
          <p:cNvPr id="11" name="Conector recto 10"/>
          <p:cNvCxnSpPr/>
          <p:nvPr/>
        </p:nvCxnSpPr>
        <p:spPr bwMode="auto">
          <a:xfrm>
            <a:off x="2946400" y="1417638"/>
            <a:ext cx="778933" cy="298273"/>
          </a:xfrm>
          <a:prstGeom prst="line">
            <a:avLst/>
          </a:prstGeom>
          <a:noFill/>
          <a:ln w="28575" cap="flat" cmpd="sng" algn="ctr">
            <a:solidFill>
              <a:srgbClr val="FF0000"/>
            </a:solidFill>
            <a:prstDash val="solid"/>
            <a:round/>
            <a:headEnd type="none" w="med" len="med"/>
            <a:tailEnd type="none" w="med" len="med"/>
          </a:ln>
          <a:effectLst/>
        </p:spPr>
      </p:cxnSp>
      <p:cxnSp>
        <p:nvCxnSpPr>
          <p:cNvPr id="12" name="Conector recto 11"/>
          <p:cNvCxnSpPr/>
          <p:nvPr/>
        </p:nvCxnSpPr>
        <p:spPr bwMode="auto">
          <a:xfrm flipV="1">
            <a:off x="2946400" y="1417638"/>
            <a:ext cx="778933" cy="266279"/>
          </a:xfrm>
          <a:prstGeom prst="line">
            <a:avLst/>
          </a:prstGeom>
          <a:no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058717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1582188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0" name="Flecha derecha 9"/>
          <p:cNvSpPr/>
          <p:nvPr/>
        </p:nvSpPr>
        <p:spPr bwMode="auto">
          <a:xfrm>
            <a:off x="3059289" y="2142066"/>
            <a:ext cx="2824391" cy="273756"/>
          </a:xfrm>
          <a:prstGeom prst="right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2" name="CuadroTexto 11"/>
          <p:cNvSpPr txBox="1"/>
          <p:nvPr/>
        </p:nvSpPr>
        <p:spPr>
          <a:xfrm>
            <a:off x="6019390" y="1706601"/>
            <a:ext cx="1767535" cy="1107996"/>
          </a:xfrm>
          <a:prstGeom prst="rect">
            <a:avLst/>
          </a:prstGeom>
          <a:noFill/>
        </p:spPr>
        <p:txBody>
          <a:bodyPr wrap="none" rtlCol="0">
            <a:spAutoFit/>
          </a:bodyPr>
          <a:lstStyle/>
          <a:p>
            <a:pPr algn="just"/>
            <a:r>
              <a:rPr lang="ca-ES" sz="2200" dirty="0" err="1" smtClean="0">
                <a:solidFill>
                  <a:schemeClr val="bg1">
                    <a:lumMod val="50000"/>
                  </a:schemeClr>
                </a:solidFill>
                <a:latin typeface="+mn-lt"/>
              </a:rPr>
              <a:t>Cutadapt</a:t>
            </a:r>
            <a:r>
              <a:rPr lang="ca-ES" sz="2200" dirty="0" smtClean="0">
                <a:solidFill>
                  <a:schemeClr val="bg1">
                    <a:lumMod val="50000"/>
                  </a:schemeClr>
                </a:solidFill>
                <a:latin typeface="+mn-lt"/>
              </a:rPr>
              <a:t> </a:t>
            </a:r>
          </a:p>
          <a:p>
            <a:pPr algn="just"/>
            <a:r>
              <a:rPr lang="ca-ES" sz="2200" dirty="0" err="1" smtClean="0">
                <a:solidFill>
                  <a:schemeClr val="bg1">
                    <a:lumMod val="50000"/>
                  </a:schemeClr>
                </a:solidFill>
                <a:latin typeface="+mn-lt"/>
              </a:rPr>
              <a:t>Trimmomatic</a:t>
            </a:r>
            <a:r>
              <a:rPr lang="ca-ES" sz="2200" dirty="0" smtClean="0">
                <a:solidFill>
                  <a:schemeClr val="bg1">
                    <a:lumMod val="50000"/>
                  </a:schemeClr>
                </a:solidFill>
                <a:latin typeface="+mn-lt"/>
              </a:rPr>
              <a:t> </a:t>
            </a:r>
          </a:p>
          <a:p>
            <a:pPr algn="just"/>
            <a:r>
              <a:rPr lang="ca-ES" sz="2200" dirty="0" smtClean="0">
                <a:solidFill>
                  <a:schemeClr val="bg1">
                    <a:lumMod val="50000"/>
                  </a:schemeClr>
                </a:solidFill>
                <a:latin typeface="+mn-lt"/>
              </a:rPr>
              <a:t>...</a:t>
            </a:r>
            <a:endParaRPr lang="es-ES" sz="2200" dirty="0" smtClean="0">
              <a:solidFill>
                <a:schemeClr val="bg1">
                  <a:lumMod val="50000"/>
                </a:schemeClr>
              </a:solidFill>
              <a:latin typeface="+mn-lt"/>
            </a:endParaRPr>
          </a:p>
        </p:txBody>
      </p:sp>
    </p:spTree>
    <p:extLst>
      <p:ext uri="{BB962C8B-B14F-4D97-AF65-F5344CB8AC3E}">
        <p14:creationId xmlns:p14="http://schemas.microsoft.com/office/powerpoint/2010/main" val="1626937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41600"/>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818012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3137679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pic>
        <p:nvPicPr>
          <p:cNvPr id="2" name="Imagen 1"/>
          <p:cNvPicPr>
            <a:picLocks noChangeAspect="1"/>
          </p:cNvPicPr>
          <p:nvPr/>
        </p:nvPicPr>
        <p:blipFill>
          <a:blip r:embed="rId3" cstate="print"/>
          <a:stretch>
            <a:fillRect/>
          </a:stretch>
        </p:blipFill>
        <p:spPr>
          <a:xfrm>
            <a:off x="1799840" y="2503571"/>
            <a:ext cx="5515745" cy="1114581"/>
          </a:xfrm>
          <a:prstGeom prst="rect">
            <a:avLst/>
          </a:prstGeom>
        </p:spPr>
      </p:pic>
      <p:sp>
        <p:nvSpPr>
          <p:cNvPr id="3" name="CuadroTexto 2"/>
          <p:cNvSpPr txBox="1"/>
          <p:nvPr/>
        </p:nvSpPr>
        <p:spPr>
          <a:xfrm>
            <a:off x="495300" y="1249675"/>
            <a:ext cx="9036211" cy="4031873"/>
          </a:xfrm>
          <a:prstGeom prst="rect">
            <a:avLst/>
          </a:prstGeom>
          <a:noFill/>
        </p:spPr>
        <p:txBody>
          <a:bodyPr wrap="square" rtlCol="0">
            <a:spAutoFit/>
          </a:bodyPr>
          <a:lstStyle/>
          <a:p>
            <a:pPr algn="just"/>
            <a:r>
              <a:rPr lang="en-US" sz="2200" b="1" dirty="0">
                <a:solidFill>
                  <a:schemeClr val="bg1">
                    <a:lumMod val="50000"/>
                  </a:schemeClr>
                </a:solidFill>
                <a:latin typeface="+mn-lt"/>
              </a:rPr>
              <a:t>What to map to?</a:t>
            </a:r>
          </a:p>
          <a:p>
            <a:pPr algn="just"/>
            <a:endParaRPr lang="en-US" sz="2200" dirty="0">
              <a:solidFill>
                <a:schemeClr val="bg1">
                  <a:lumMod val="50000"/>
                </a:schemeClr>
              </a:solidFill>
              <a:latin typeface="+mn-lt"/>
            </a:endParaRPr>
          </a:p>
          <a:p>
            <a:pPr algn="just"/>
            <a:r>
              <a:rPr lang="en-US" sz="2200" dirty="0">
                <a:solidFill>
                  <a:schemeClr val="bg1">
                    <a:lumMod val="50000"/>
                  </a:schemeClr>
                </a:solidFill>
                <a:latin typeface="+mn-lt"/>
              </a:rPr>
              <a:t>Map to the genome, with knowledge of transcript annotations</a:t>
            </a: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algn="just"/>
            <a:endParaRPr lang="en-US" sz="2200" dirty="0">
              <a:solidFill>
                <a:schemeClr val="bg1">
                  <a:lumMod val="50000"/>
                </a:schemeClr>
              </a:solidFill>
              <a:latin typeface="+mn-lt"/>
            </a:endParaRPr>
          </a:p>
          <a:p>
            <a:pPr marL="625475" lvl="1" indent="-168275" algn="just"/>
            <a:r>
              <a:rPr lang="en-GB" sz="2000" dirty="0">
                <a:solidFill>
                  <a:schemeClr val="bg1">
                    <a:lumMod val="50000"/>
                  </a:schemeClr>
                </a:solidFill>
                <a:latin typeface="+mn-lt"/>
              </a:rPr>
              <a:t>• </a:t>
            </a:r>
            <a:r>
              <a:rPr lang="en-GB" sz="2000" b="1" dirty="0">
                <a:solidFill>
                  <a:schemeClr val="bg1">
                    <a:lumMod val="50000"/>
                  </a:schemeClr>
                </a:solidFill>
                <a:latin typeface="+mn-lt"/>
              </a:rPr>
              <a:t>Well  annotated  genome  reference  is  required</a:t>
            </a:r>
            <a:r>
              <a:rPr lang="en-GB" sz="2000" dirty="0">
                <a:solidFill>
                  <a:schemeClr val="bg1">
                    <a:lumMod val="50000"/>
                  </a:schemeClr>
                </a:solidFill>
                <a:latin typeface="+mn-lt"/>
              </a:rPr>
              <a:t>.   </a:t>
            </a:r>
          </a:p>
          <a:p>
            <a:pPr marL="625475" lvl="1" indent="-168275" algn="just"/>
            <a:r>
              <a:rPr lang="en-GB" sz="2000" dirty="0">
                <a:solidFill>
                  <a:schemeClr val="bg1">
                    <a:lumMod val="50000"/>
                  </a:schemeClr>
                </a:solidFill>
                <a:latin typeface="+mn-lt"/>
              </a:rPr>
              <a:t>• To  eﬀectively  map  to  exon  junctions,  you  need  a  </a:t>
            </a:r>
            <a:r>
              <a:rPr lang="en-GB" sz="2000" b="1" dirty="0">
                <a:solidFill>
                  <a:schemeClr val="bg1">
                    <a:lumMod val="50000"/>
                  </a:schemeClr>
                </a:solidFill>
                <a:latin typeface="+mn-lt"/>
              </a:rPr>
              <a:t>mapping   algorithm </a:t>
            </a:r>
            <a:r>
              <a:rPr lang="en-GB" sz="2000" dirty="0">
                <a:solidFill>
                  <a:schemeClr val="bg1">
                    <a:lumMod val="50000"/>
                  </a:schemeClr>
                </a:solidFill>
                <a:latin typeface="+mn-lt"/>
              </a:rPr>
              <a:t> that  can  divide  the  sequencing  reads  and  map  portions   independently.   </a:t>
            </a:r>
          </a:p>
          <a:p>
            <a:pPr marL="625475" lvl="1" indent="-168275" algn="just"/>
            <a:r>
              <a:rPr lang="en-GB" sz="2000" dirty="0">
                <a:solidFill>
                  <a:schemeClr val="bg1">
                    <a:lumMod val="50000"/>
                  </a:schemeClr>
                </a:solidFill>
                <a:latin typeface="+mn-lt"/>
              </a:rPr>
              <a:t>• Identifying  </a:t>
            </a:r>
            <a:r>
              <a:rPr lang="en-GB" sz="2000" b="1" dirty="0">
                <a:solidFill>
                  <a:schemeClr val="bg1">
                    <a:lumMod val="50000"/>
                  </a:schemeClr>
                </a:solidFill>
                <a:latin typeface="+mn-lt"/>
              </a:rPr>
              <a:t>alternative  transcript  isoforms </a:t>
            </a:r>
            <a:r>
              <a:rPr lang="en-GB" sz="2000" dirty="0">
                <a:solidFill>
                  <a:schemeClr val="bg1">
                    <a:lumMod val="50000"/>
                  </a:schemeClr>
                </a:solidFill>
                <a:latin typeface="+mn-lt"/>
              </a:rPr>
              <a:t> involves  complex   algorithms</a:t>
            </a:r>
            <a:endParaRPr lang="en-US" sz="2000" dirty="0">
              <a:solidFill>
                <a:schemeClr val="bg1">
                  <a:lumMod val="50000"/>
                </a:schemeClr>
              </a:solidFill>
              <a:latin typeface="+mn-lt"/>
            </a:endParaRPr>
          </a:p>
        </p:txBody>
      </p:sp>
      <p:pic>
        <p:nvPicPr>
          <p:cNvPr id="4" name="Imagen 3"/>
          <p:cNvPicPr>
            <a:picLocks noChangeAspect="1"/>
          </p:cNvPicPr>
          <p:nvPr/>
        </p:nvPicPr>
        <p:blipFill>
          <a:blip r:embed="rId4" cstate="print"/>
          <a:stretch>
            <a:fillRect/>
          </a:stretch>
        </p:blipFill>
        <p:spPr>
          <a:xfrm>
            <a:off x="2558051" y="5374433"/>
            <a:ext cx="3999323" cy="1261966"/>
          </a:xfrm>
          <a:prstGeom prst="rect">
            <a:avLst/>
          </a:prstGeom>
        </p:spPr>
      </p:pic>
    </p:spTree>
    <p:extLst>
      <p:ext uri="{BB962C8B-B14F-4D97-AF65-F5344CB8AC3E}">
        <p14:creationId xmlns:p14="http://schemas.microsoft.com/office/powerpoint/2010/main" val="3390886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827412" y="1240916"/>
            <a:ext cx="8583288" cy="2185214"/>
          </a:xfrm>
          <a:prstGeom prst="rect">
            <a:avLst/>
          </a:prstGeom>
        </p:spPr>
        <p:txBody>
          <a:bodyPr wrap="square">
            <a:spAutoFit/>
          </a:bodyPr>
          <a:lstStyle/>
          <a:p>
            <a:r>
              <a:rPr lang="en-GB" sz="2000" b="1" dirty="0">
                <a:solidFill>
                  <a:srgbClr val="3B3835"/>
                </a:solidFill>
                <a:latin typeface="Helvetica Neue"/>
              </a:rPr>
              <a:t>Which  sequence  mappers  to  use? </a:t>
            </a:r>
          </a:p>
          <a:p>
            <a:r>
              <a:rPr lang="en-GB" dirty="0">
                <a:solidFill>
                  <a:srgbClr val="3B3835"/>
                </a:solidFill>
                <a:latin typeface="Helvetica Neue"/>
              </a:rPr>
              <a:t>  </a:t>
            </a:r>
          </a:p>
          <a:p>
            <a:r>
              <a:rPr lang="en-GB" dirty="0">
                <a:solidFill>
                  <a:srgbClr val="3B3835"/>
                </a:solidFill>
                <a:latin typeface="Helvetica Neue"/>
              </a:rPr>
              <a:t>•  </a:t>
            </a:r>
            <a:r>
              <a:rPr lang="en-GB" dirty="0" err="1">
                <a:solidFill>
                  <a:srgbClr val="0070C0"/>
                </a:solidFill>
                <a:latin typeface="Helvetica Neue"/>
              </a:rPr>
              <a:t>RNASeq</a:t>
            </a:r>
            <a:r>
              <a:rPr lang="en-GB" dirty="0">
                <a:solidFill>
                  <a:srgbClr val="0070C0"/>
                </a:solidFill>
                <a:latin typeface="Helvetica Neue"/>
              </a:rPr>
              <a:t>  Alignment  algorithm  must  be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Able  to  </a:t>
            </a:r>
            <a:r>
              <a:rPr lang="en-GB" sz="1600" b="1" dirty="0">
                <a:solidFill>
                  <a:srgbClr val="3B3835"/>
                </a:solidFill>
                <a:latin typeface="Helvetica Neue"/>
              </a:rPr>
              <a:t>handle  SNPs,  </a:t>
            </a:r>
            <a:r>
              <a:rPr lang="en-GB" sz="1600" b="1" dirty="0" err="1">
                <a:solidFill>
                  <a:srgbClr val="3B3835"/>
                </a:solidFill>
                <a:latin typeface="Helvetica Neue"/>
              </a:rPr>
              <a:t>indels</a:t>
            </a:r>
            <a:r>
              <a:rPr lang="en-GB" sz="1600" b="1" dirty="0">
                <a:solidFill>
                  <a:srgbClr val="3B3835"/>
                </a:solidFill>
                <a:latin typeface="Helvetica Neue"/>
              </a:rPr>
              <a:t>,  and  sequencing  errors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Maintain  </a:t>
            </a:r>
            <a:r>
              <a:rPr lang="en-GB" sz="1600" b="1" dirty="0">
                <a:solidFill>
                  <a:srgbClr val="3B3835"/>
                </a:solidFill>
                <a:latin typeface="Helvetica Neue"/>
              </a:rPr>
              <a:t>accurate  quantiﬁcation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Allow  for  introns  for  reference  genome  alignment (spliced  alignment   detection)</a:t>
            </a:r>
          </a:p>
          <a:p>
            <a:pPr lvl="1"/>
            <a:endParaRPr lang="en-GB" sz="1600" dirty="0">
              <a:solidFill>
                <a:srgbClr val="3B3835"/>
              </a:solidFill>
              <a:latin typeface="Helvetica Neue"/>
            </a:endParaRPr>
          </a:p>
        </p:txBody>
      </p:sp>
    </p:spTree>
    <p:extLst>
      <p:ext uri="{BB962C8B-B14F-4D97-AF65-F5344CB8AC3E}">
        <p14:creationId xmlns:p14="http://schemas.microsoft.com/office/powerpoint/2010/main" val="124744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827412" y="1240916"/>
            <a:ext cx="8583288" cy="5539978"/>
          </a:xfrm>
          <a:prstGeom prst="rect">
            <a:avLst/>
          </a:prstGeom>
        </p:spPr>
        <p:txBody>
          <a:bodyPr wrap="square">
            <a:spAutoFit/>
          </a:bodyPr>
          <a:lstStyle/>
          <a:p>
            <a:r>
              <a:rPr lang="en-GB" sz="2000" b="1" dirty="0">
                <a:solidFill>
                  <a:srgbClr val="3B3835"/>
                </a:solidFill>
                <a:latin typeface="Helvetica Neue"/>
              </a:rPr>
              <a:t>Which  sequence  mappers  to  use? </a:t>
            </a:r>
          </a:p>
          <a:p>
            <a:r>
              <a:rPr lang="en-GB" dirty="0">
                <a:solidFill>
                  <a:srgbClr val="3B3835"/>
                </a:solidFill>
                <a:latin typeface="Helvetica Neue"/>
              </a:rPr>
              <a:t>  </a:t>
            </a:r>
          </a:p>
          <a:p>
            <a:r>
              <a:rPr lang="en-GB" dirty="0">
                <a:solidFill>
                  <a:srgbClr val="3B3835"/>
                </a:solidFill>
                <a:latin typeface="Helvetica Neue"/>
              </a:rPr>
              <a:t>•  </a:t>
            </a:r>
            <a:r>
              <a:rPr lang="en-GB" dirty="0" err="1">
                <a:solidFill>
                  <a:srgbClr val="0070C0"/>
                </a:solidFill>
                <a:latin typeface="Helvetica Neue"/>
              </a:rPr>
              <a:t>RNASeq</a:t>
            </a:r>
            <a:r>
              <a:rPr lang="en-GB" dirty="0">
                <a:solidFill>
                  <a:srgbClr val="0070C0"/>
                </a:solidFill>
                <a:latin typeface="Helvetica Neue"/>
              </a:rPr>
              <a:t>  Alignment  algorithm  must  be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Able  to  </a:t>
            </a:r>
            <a:r>
              <a:rPr lang="en-GB" sz="1600" b="1" dirty="0">
                <a:solidFill>
                  <a:srgbClr val="3B3835"/>
                </a:solidFill>
                <a:latin typeface="Helvetica Neue"/>
              </a:rPr>
              <a:t>handle  SNPs,  </a:t>
            </a:r>
            <a:r>
              <a:rPr lang="en-GB" sz="1600" b="1" dirty="0" err="1">
                <a:solidFill>
                  <a:srgbClr val="3B3835"/>
                </a:solidFill>
                <a:latin typeface="Helvetica Neue"/>
              </a:rPr>
              <a:t>indels</a:t>
            </a:r>
            <a:r>
              <a:rPr lang="en-GB" sz="1600" b="1" dirty="0">
                <a:solidFill>
                  <a:srgbClr val="3B3835"/>
                </a:solidFill>
                <a:latin typeface="Helvetica Neue"/>
              </a:rPr>
              <a:t>,  and  sequencing  errors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Maintain  </a:t>
            </a:r>
            <a:r>
              <a:rPr lang="en-GB" sz="1600" b="1" dirty="0">
                <a:solidFill>
                  <a:srgbClr val="3B3835"/>
                </a:solidFill>
                <a:latin typeface="Helvetica Neue"/>
              </a:rPr>
              <a:t>accurate  quantiﬁcation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Allow  for  introns  for  reference  genome  alignment (spliced  alignment   detection)</a:t>
            </a:r>
          </a:p>
          <a:p>
            <a:pPr lvl="1"/>
            <a:endParaRPr lang="en-GB" sz="1600" dirty="0">
              <a:solidFill>
                <a:srgbClr val="3B3835"/>
              </a:solidFill>
              <a:latin typeface="Helvetica Neue"/>
            </a:endParaRPr>
          </a:p>
          <a:p>
            <a:r>
              <a:rPr lang="en-GB" dirty="0">
                <a:solidFill>
                  <a:srgbClr val="3B3835"/>
                </a:solidFill>
                <a:latin typeface="Helvetica Neue"/>
              </a:rPr>
              <a:t>•  </a:t>
            </a:r>
            <a:r>
              <a:rPr lang="en-GB" dirty="0">
                <a:solidFill>
                  <a:srgbClr val="0070C0"/>
                </a:solidFill>
                <a:latin typeface="Helvetica Neue"/>
              </a:rPr>
              <a:t>Burrows-Wheeler  Transform (BWT)  mappers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Limited  mismatches </a:t>
            </a:r>
            <a:r>
              <a:rPr lang="en-GB" sz="1600" dirty="0">
                <a:solidFill>
                  <a:srgbClr val="3B3835"/>
                </a:solidFill>
                <a:latin typeface="Helvetica Neue"/>
              </a:rPr>
              <a:t> allowed  (&lt;3)   </a:t>
            </a:r>
          </a:p>
          <a:p>
            <a:pPr marL="742950" lvl="1" indent="-285750">
              <a:buFont typeface="Arial" panose="020B0604020202020204" pitchFamily="34" charset="0"/>
              <a:buChar char="•"/>
            </a:pPr>
            <a:r>
              <a:rPr lang="en-GB" sz="1600" b="1" dirty="0">
                <a:solidFill>
                  <a:srgbClr val="3B3835"/>
                </a:solidFill>
                <a:latin typeface="Helvetica Neue"/>
              </a:rPr>
              <a:t>Limited  </a:t>
            </a:r>
            <a:r>
              <a:rPr lang="en-GB" sz="1600" b="1" dirty="0" err="1">
                <a:solidFill>
                  <a:srgbClr val="3B3835"/>
                </a:solidFill>
                <a:latin typeface="Helvetica Neue"/>
              </a:rPr>
              <a:t>indel</a:t>
            </a:r>
            <a:r>
              <a:rPr lang="en-GB" sz="1600" b="1" dirty="0">
                <a:solidFill>
                  <a:srgbClr val="3B3835"/>
                </a:solidFill>
                <a:latin typeface="Helvetica Neue"/>
              </a:rPr>
              <a:t>  detection </a:t>
            </a:r>
            <a:r>
              <a:rPr lang="en-GB" sz="1600" dirty="0">
                <a:solidFill>
                  <a:srgbClr val="3B3835"/>
                </a:solidFill>
                <a:latin typeface="Helvetica Neue"/>
              </a:rPr>
              <a:t> ability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Bowtie2,  BWA,  </a:t>
            </a:r>
            <a:r>
              <a:rPr lang="en-GB" sz="1600" dirty="0" err="1">
                <a:solidFill>
                  <a:srgbClr val="0070C0"/>
                </a:solidFill>
                <a:latin typeface="Helvetica Neue"/>
              </a:rPr>
              <a:t>Tophat</a:t>
            </a:r>
            <a:r>
              <a:rPr lang="en-GB" sz="1600" dirty="0">
                <a:solidFill>
                  <a:srgbClr val="0070C0"/>
                </a:solidFill>
                <a:latin typeface="Helvetica Neue"/>
              </a:rPr>
              <a:t>, HISAT2</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cases:  </a:t>
            </a:r>
            <a:r>
              <a:rPr lang="en-GB" sz="1600" b="1" dirty="0">
                <a:solidFill>
                  <a:srgbClr val="3B3835"/>
                </a:solidFill>
                <a:latin typeface="Helvetica Neue"/>
              </a:rPr>
              <a:t>large  and  conserved  genome  and  </a:t>
            </a:r>
            <a:r>
              <a:rPr lang="en-GB" sz="1600" b="1" dirty="0" err="1">
                <a:solidFill>
                  <a:srgbClr val="3B3835"/>
                </a:solidFill>
                <a:latin typeface="Helvetica Neue"/>
              </a:rPr>
              <a:t>transcriptomes</a:t>
            </a:r>
            <a:r>
              <a:rPr lang="en-GB" sz="1600" b="1" dirty="0">
                <a:solidFill>
                  <a:srgbClr val="3B3835"/>
                </a:solidFill>
                <a:latin typeface="Helvetica Neue"/>
              </a:rPr>
              <a:t> </a:t>
            </a:r>
            <a:r>
              <a:rPr lang="en-GB" dirty="0">
                <a:solidFill>
                  <a:srgbClr val="3B3835"/>
                </a:solidFill>
                <a:latin typeface="Helvetica Neue"/>
              </a:rPr>
              <a:t>  </a:t>
            </a:r>
          </a:p>
          <a:p>
            <a:pPr lvl="1"/>
            <a:r>
              <a:rPr lang="en-GB" dirty="0">
                <a:solidFill>
                  <a:srgbClr val="3B3835"/>
                </a:solidFill>
                <a:latin typeface="Helvetica Neue"/>
              </a:rPr>
              <a:t>  </a:t>
            </a:r>
          </a:p>
          <a:p>
            <a:r>
              <a:rPr lang="en-GB" dirty="0">
                <a:solidFill>
                  <a:srgbClr val="3B3835"/>
                </a:solidFill>
                <a:latin typeface="Helvetica Neue"/>
              </a:rPr>
              <a:t>•  </a:t>
            </a:r>
            <a:r>
              <a:rPr lang="en-GB" dirty="0">
                <a:solidFill>
                  <a:srgbClr val="0070C0"/>
                </a:solidFill>
                <a:latin typeface="Helvetica Neue"/>
              </a:rPr>
              <a:t>Hash  Table  mappers   </a:t>
            </a:r>
          </a:p>
          <a:p>
            <a:pPr marL="742950" lvl="1" indent="-285750">
              <a:buFont typeface="Arial" panose="020B0604020202020204" pitchFamily="34" charset="0"/>
              <a:buChar char="•"/>
            </a:pPr>
            <a:r>
              <a:rPr lang="en-GB" sz="1600" dirty="0">
                <a:solidFill>
                  <a:srgbClr val="3B3835"/>
                </a:solidFill>
                <a:latin typeface="Helvetica Neue"/>
              </a:rPr>
              <a:t>Require </a:t>
            </a:r>
            <a:r>
              <a:rPr lang="en-GB" sz="1600" b="1" dirty="0">
                <a:solidFill>
                  <a:srgbClr val="3B3835"/>
                </a:solidFill>
                <a:latin typeface="Helvetica Neue"/>
              </a:rPr>
              <a:t> large  amount  of  RAM  </a:t>
            </a:r>
            <a:r>
              <a:rPr lang="en-GB" sz="1600" dirty="0">
                <a:solidFill>
                  <a:srgbClr val="3B3835"/>
                </a:solidFill>
                <a:latin typeface="Helvetica Neue"/>
              </a:rPr>
              <a:t>for  indexing  </a:t>
            </a:r>
          </a:p>
          <a:p>
            <a:pPr marL="742950" lvl="1" indent="-285750">
              <a:buFont typeface="Arial" panose="020B0604020202020204" pitchFamily="34" charset="0"/>
              <a:buChar char="•"/>
            </a:pPr>
            <a:r>
              <a:rPr lang="en-GB" sz="1600" b="1" dirty="0">
                <a:solidFill>
                  <a:srgbClr val="3B3835"/>
                </a:solidFill>
                <a:latin typeface="Helvetica Neue"/>
              </a:rPr>
              <a:t>More  mismatches  allowed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err="1">
                <a:solidFill>
                  <a:srgbClr val="3B3835"/>
                </a:solidFill>
                <a:latin typeface="Helvetica Neue"/>
              </a:rPr>
              <a:t>Indel</a:t>
            </a:r>
            <a:r>
              <a:rPr lang="en-GB" sz="1600" b="1" dirty="0">
                <a:solidFill>
                  <a:srgbClr val="3B3835"/>
                </a:solidFill>
                <a:latin typeface="Helvetica Neue"/>
              </a:rPr>
              <a:t>  </a:t>
            </a:r>
            <a:r>
              <a:rPr lang="en-GB" sz="1600" b="1" dirty="0" smtClean="0">
                <a:solidFill>
                  <a:srgbClr val="3B3835"/>
                </a:solidFill>
                <a:latin typeface="Helvetica Neue"/>
              </a:rPr>
              <a:t>detection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GSNAP,  </a:t>
            </a:r>
            <a:r>
              <a:rPr lang="en-GB" sz="1600" dirty="0" err="1">
                <a:solidFill>
                  <a:srgbClr val="0070C0"/>
                </a:solidFill>
                <a:latin typeface="Helvetica Neue"/>
              </a:rPr>
              <a:t>SHRiMP</a:t>
            </a:r>
            <a:r>
              <a:rPr lang="en-GB" sz="1600" dirty="0">
                <a:solidFill>
                  <a:srgbClr val="0070C0"/>
                </a:solidFill>
                <a:latin typeface="Helvetica Neue"/>
              </a:rPr>
              <a:t>,  STAR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  highly  </a:t>
            </a:r>
            <a:r>
              <a:rPr lang="en-GB" sz="1600" b="1" dirty="0">
                <a:solidFill>
                  <a:srgbClr val="3B3835"/>
                </a:solidFill>
                <a:latin typeface="Helvetica Neue"/>
              </a:rPr>
              <a:t>variable  or  smaller  genomes,  </a:t>
            </a:r>
            <a:r>
              <a:rPr lang="en-GB" sz="1600" b="1" dirty="0" err="1">
                <a:solidFill>
                  <a:srgbClr val="3B3835"/>
                </a:solidFill>
                <a:latin typeface="Helvetica Neue"/>
              </a:rPr>
              <a:t>transcriptomes</a:t>
            </a:r>
            <a:r>
              <a:rPr lang="en-GB" dirty="0">
                <a:solidFill>
                  <a:srgbClr val="3B3835"/>
                </a:solidFill>
                <a:latin typeface="Helvetica Neue"/>
              </a:rPr>
              <a:t>  </a:t>
            </a:r>
          </a:p>
        </p:txBody>
      </p:sp>
    </p:spTree>
    <p:extLst>
      <p:ext uri="{BB962C8B-B14F-4D97-AF65-F5344CB8AC3E}">
        <p14:creationId xmlns:p14="http://schemas.microsoft.com/office/powerpoint/2010/main" val="2933917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827412" y="1240916"/>
            <a:ext cx="8583288" cy="5539978"/>
          </a:xfrm>
          <a:prstGeom prst="rect">
            <a:avLst/>
          </a:prstGeom>
        </p:spPr>
        <p:txBody>
          <a:bodyPr wrap="square">
            <a:spAutoFit/>
          </a:bodyPr>
          <a:lstStyle/>
          <a:p>
            <a:r>
              <a:rPr lang="en-GB" sz="2000" b="1" dirty="0">
                <a:solidFill>
                  <a:srgbClr val="3B3835"/>
                </a:solidFill>
                <a:latin typeface="Helvetica Neue"/>
              </a:rPr>
              <a:t>Which  sequence  mappers  to  use? </a:t>
            </a:r>
          </a:p>
          <a:p>
            <a:r>
              <a:rPr lang="en-GB" dirty="0">
                <a:solidFill>
                  <a:srgbClr val="3B3835"/>
                </a:solidFill>
                <a:latin typeface="Helvetica Neue"/>
              </a:rPr>
              <a:t>  </a:t>
            </a:r>
          </a:p>
          <a:p>
            <a:r>
              <a:rPr lang="en-GB" dirty="0">
                <a:solidFill>
                  <a:srgbClr val="3B3835"/>
                </a:solidFill>
                <a:latin typeface="Helvetica Neue"/>
              </a:rPr>
              <a:t>•  </a:t>
            </a:r>
            <a:r>
              <a:rPr lang="en-GB" dirty="0" err="1">
                <a:solidFill>
                  <a:srgbClr val="0070C0"/>
                </a:solidFill>
                <a:latin typeface="Helvetica Neue"/>
              </a:rPr>
              <a:t>RNASeq</a:t>
            </a:r>
            <a:r>
              <a:rPr lang="en-GB" dirty="0">
                <a:solidFill>
                  <a:srgbClr val="0070C0"/>
                </a:solidFill>
                <a:latin typeface="Helvetica Neue"/>
              </a:rPr>
              <a:t>  Alignment  algorithm  must  be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Able  to  </a:t>
            </a:r>
            <a:r>
              <a:rPr lang="en-GB" sz="1600" b="1" dirty="0">
                <a:solidFill>
                  <a:srgbClr val="3B3835"/>
                </a:solidFill>
                <a:latin typeface="Helvetica Neue"/>
              </a:rPr>
              <a:t>handle  SNPs,  </a:t>
            </a:r>
            <a:r>
              <a:rPr lang="en-GB" sz="1600" b="1" dirty="0" err="1">
                <a:solidFill>
                  <a:srgbClr val="3B3835"/>
                </a:solidFill>
                <a:latin typeface="Helvetica Neue"/>
              </a:rPr>
              <a:t>indels</a:t>
            </a:r>
            <a:r>
              <a:rPr lang="en-GB" sz="1600" b="1" dirty="0">
                <a:solidFill>
                  <a:srgbClr val="3B3835"/>
                </a:solidFill>
                <a:latin typeface="Helvetica Neue"/>
              </a:rPr>
              <a:t>,  and  sequencing  errors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Maintain  </a:t>
            </a:r>
            <a:r>
              <a:rPr lang="en-GB" sz="1600" b="1" dirty="0">
                <a:solidFill>
                  <a:srgbClr val="3B3835"/>
                </a:solidFill>
                <a:latin typeface="Helvetica Neue"/>
              </a:rPr>
              <a:t>accurate  quantiﬁcation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Allow  for  introns  for  reference  genome  alignment (spliced  alignment   detection)</a:t>
            </a:r>
          </a:p>
          <a:p>
            <a:pPr lvl="1"/>
            <a:endParaRPr lang="en-GB" sz="1600" dirty="0">
              <a:solidFill>
                <a:srgbClr val="3B3835"/>
              </a:solidFill>
              <a:latin typeface="Helvetica Neue"/>
            </a:endParaRPr>
          </a:p>
          <a:p>
            <a:r>
              <a:rPr lang="en-GB" dirty="0">
                <a:solidFill>
                  <a:srgbClr val="3B3835"/>
                </a:solidFill>
                <a:latin typeface="Helvetica Neue"/>
              </a:rPr>
              <a:t>•  </a:t>
            </a:r>
            <a:r>
              <a:rPr lang="en-GB" dirty="0">
                <a:solidFill>
                  <a:srgbClr val="0070C0"/>
                </a:solidFill>
                <a:latin typeface="Helvetica Neue"/>
              </a:rPr>
              <a:t>Burrows-Wheeler  Transform (BWT)  mappers </a:t>
            </a:r>
            <a:r>
              <a:rPr lang="en-GB"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Fast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a:solidFill>
                  <a:srgbClr val="3B3835"/>
                </a:solidFill>
                <a:latin typeface="Helvetica Neue"/>
              </a:rPr>
              <a:t>Limited  mismatches </a:t>
            </a:r>
            <a:r>
              <a:rPr lang="en-GB" sz="1600" dirty="0">
                <a:solidFill>
                  <a:srgbClr val="3B3835"/>
                </a:solidFill>
                <a:latin typeface="Helvetica Neue"/>
              </a:rPr>
              <a:t> allowed  (&lt;3)   </a:t>
            </a:r>
          </a:p>
          <a:p>
            <a:pPr marL="742950" lvl="1" indent="-285750">
              <a:buFont typeface="Arial" panose="020B0604020202020204" pitchFamily="34" charset="0"/>
              <a:buChar char="•"/>
            </a:pPr>
            <a:r>
              <a:rPr lang="en-GB" sz="1600" b="1" dirty="0">
                <a:solidFill>
                  <a:srgbClr val="3B3835"/>
                </a:solidFill>
                <a:latin typeface="Helvetica Neue"/>
              </a:rPr>
              <a:t>Limited  </a:t>
            </a:r>
            <a:r>
              <a:rPr lang="en-GB" sz="1600" b="1" dirty="0" err="1">
                <a:solidFill>
                  <a:srgbClr val="3B3835"/>
                </a:solidFill>
                <a:latin typeface="Helvetica Neue"/>
              </a:rPr>
              <a:t>indel</a:t>
            </a:r>
            <a:r>
              <a:rPr lang="en-GB" sz="1600" b="1" dirty="0">
                <a:solidFill>
                  <a:srgbClr val="3B3835"/>
                </a:solidFill>
                <a:latin typeface="Helvetica Neue"/>
              </a:rPr>
              <a:t>  detection </a:t>
            </a:r>
            <a:r>
              <a:rPr lang="en-GB" sz="1600" dirty="0">
                <a:solidFill>
                  <a:srgbClr val="3B3835"/>
                </a:solidFill>
                <a:latin typeface="Helvetica Neue"/>
              </a:rPr>
              <a:t> ability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Bowtie2,  BWA,  </a:t>
            </a:r>
            <a:r>
              <a:rPr lang="en-GB" sz="1600" dirty="0" err="1">
                <a:solidFill>
                  <a:srgbClr val="0070C0"/>
                </a:solidFill>
                <a:latin typeface="Helvetica Neue"/>
              </a:rPr>
              <a:t>Tophat</a:t>
            </a:r>
            <a:r>
              <a:rPr lang="en-GB" sz="1600" dirty="0">
                <a:solidFill>
                  <a:srgbClr val="0070C0"/>
                </a:solidFill>
                <a:latin typeface="Helvetica Neue"/>
              </a:rPr>
              <a:t>, HISAT2</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cases:  </a:t>
            </a:r>
            <a:r>
              <a:rPr lang="en-GB" sz="1600" b="1" dirty="0">
                <a:solidFill>
                  <a:srgbClr val="3B3835"/>
                </a:solidFill>
                <a:latin typeface="Helvetica Neue"/>
              </a:rPr>
              <a:t>large  and  conserved  genome  and  </a:t>
            </a:r>
            <a:r>
              <a:rPr lang="en-GB" sz="1600" b="1" dirty="0" err="1">
                <a:solidFill>
                  <a:srgbClr val="3B3835"/>
                </a:solidFill>
                <a:latin typeface="Helvetica Neue"/>
              </a:rPr>
              <a:t>transcriptomes</a:t>
            </a:r>
            <a:r>
              <a:rPr lang="en-GB" sz="1600" b="1" dirty="0">
                <a:solidFill>
                  <a:srgbClr val="3B3835"/>
                </a:solidFill>
                <a:latin typeface="Helvetica Neue"/>
              </a:rPr>
              <a:t> </a:t>
            </a:r>
            <a:r>
              <a:rPr lang="en-GB" dirty="0">
                <a:solidFill>
                  <a:srgbClr val="3B3835"/>
                </a:solidFill>
                <a:latin typeface="Helvetica Neue"/>
              </a:rPr>
              <a:t>  </a:t>
            </a:r>
          </a:p>
          <a:p>
            <a:pPr lvl="1"/>
            <a:r>
              <a:rPr lang="en-GB" dirty="0">
                <a:solidFill>
                  <a:srgbClr val="3B3835"/>
                </a:solidFill>
                <a:latin typeface="Helvetica Neue"/>
              </a:rPr>
              <a:t>  </a:t>
            </a:r>
          </a:p>
          <a:p>
            <a:r>
              <a:rPr lang="en-GB" dirty="0">
                <a:solidFill>
                  <a:srgbClr val="3B3835"/>
                </a:solidFill>
                <a:latin typeface="Helvetica Neue"/>
              </a:rPr>
              <a:t>•  </a:t>
            </a:r>
            <a:r>
              <a:rPr lang="en-GB" dirty="0">
                <a:solidFill>
                  <a:srgbClr val="0070C0"/>
                </a:solidFill>
                <a:latin typeface="Helvetica Neue"/>
              </a:rPr>
              <a:t>Hash  Table  mappers   </a:t>
            </a:r>
          </a:p>
          <a:p>
            <a:pPr marL="742950" lvl="1" indent="-285750">
              <a:buFont typeface="Arial" panose="020B0604020202020204" pitchFamily="34" charset="0"/>
              <a:buChar char="•"/>
            </a:pPr>
            <a:r>
              <a:rPr lang="en-GB" sz="1600" dirty="0">
                <a:solidFill>
                  <a:srgbClr val="3B3835"/>
                </a:solidFill>
                <a:latin typeface="Helvetica Neue"/>
              </a:rPr>
              <a:t>Require </a:t>
            </a:r>
            <a:r>
              <a:rPr lang="en-GB" sz="1600" b="1" dirty="0">
                <a:solidFill>
                  <a:srgbClr val="3B3835"/>
                </a:solidFill>
                <a:latin typeface="Helvetica Neue"/>
              </a:rPr>
              <a:t> large  amount  of  RAM  </a:t>
            </a:r>
            <a:r>
              <a:rPr lang="en-GB" sz="1600" dirty="0">
                <a:solidFill>
                  <a:srgbClr val="3B3835"/>
                </a:solidFill>
                <a:latin typeface="Helvetica Neue"/>
              </a:rPr>
              <a:t>for  indexing  </a:t>
            </a:r>
          </a:p>
          <a:p>
            <a:pPr marL="742950" lvl="1" indent="-285750">
              <a:buFont typeface="Arial" panose="020B0604020202020204" pitchFamily="34" charset="0"/>
              <a:buChar char="•"/>
            </a:pPr>
            <a:r>
              <a:rPr lang="en-GB" sz="1600" b="1" dirty="0">
                <a:solidFill>
                  <a:srgbClr val="3B3835"/>
                </a:solidFill>
                <a:latin typeface="Helvetica Neue"/>
              </a:rPr>
              <a:t>More  mismatches  allowed </a:t>
            </a:r>
            <a:r>
              <a:rPr lang="en-GB" sz="1600" dirty="0">
                <a:solidFill>
                  <a:srgbClr val="3B3835"/>
                </a:solidFill>
                <a:latin typeface="Helvetica Neue"/>
              </a:rPr>
              <a:t>  </a:t>
            </a:r>
          </a:p>
          <a:p>
            <a:pPr marL="742950" lvl="1" indent="-285750">
              <a:buFont typeface="Arial" panose="020B0604020202020204" pitchFamily="34" charset="0"/>
              <a:buChar char="•"/>
            </a:pPr>
            <a:r>
              <a:rPr lang="en-GB" sz="1600" b="1" dirty="0" err="1">
                <a:solidFill>
                  <a:srgbClr val="3B3835"/>
                </a:solidFill>
                <a:latin typeface="Helvetica Neue"/>
              </a:rPr>
              <a:t>Indel</a:t>
            </a:r>
            <a:r>
              <a:rPr lang="en-GB" sz="1600" b="1" dirty="0">
                <a:solidFill>
                  <a:srgbClr val="3B3835"/>
                </a:solidFill>
                <a:latin typeface="Helvetica Neue"/>
              </a:rPr>
              <a:t>  </a:t>
            </a:r>
            <a:r>
              <a:rPr lang="en-GB" sz="1600" b="1" dirty="0" err="1">
                <a:solidFill>
                  <a:srgbClr val="3B3835"/>
                </a:solidFill>
                <a:latin typeface="Helvetica Neue"/>
              </a:rPr>
              <a:t>detecIon</a:t>
            </a:r>
            <a:r>
              <a:rPr lang="en-GB" sz="1600" b="1" dirty="0">
                <a:solidFill>
                  <a:srgbClr val="3B3835"/>
                </a:solidFill>
                <a:latin typeface="Helvetica Neue"/>
              </a:rPr>
              <a:t>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Examples:  </a:t>
            </a:r>
            <a:r>
              <a:rPr lang="en-GB" sz="1600" dirty="0">
                <a:solidFill>
                  <a:srgbClr val="0070C0"/>
                </a:solidFill>
                <a:latin typeface="Helvetica Neue"/>
              </a:rPr>
              <a:t>GSNAP,  </a:t>
            </a:r>
            <a:r>
              <a:rPr lang="en-GB" sz="1600" dirty="0" err="1">
                <a:solidFill>
                  <a:srgbClr val="0070C0"/>
                </a:solidFill>
                <a:latin typeface="Helvetica Neue"/>
              </a:rPr>
              <a:t>SHRiMP</a:t>
            </a:r>
            <a:r>
              <a:rPr lang="en-GB" sz="1600" dirty="0">
                <a:solidFill>
                  <a:srgbClr val="0070C0"/>
                </a:solidFill>
                <a:latin typeface="Helvetica Neue"/>
              </a:rPr>
              <a:t>,  STAR </a:t>
            </a:r>
            <a:r>
              <a:rPr lang="en-GB" sz="1600" dirty="0">
                <a:solidFill>
                  <a:srgbClr val="3B3835"/>
                </a:solidFill>
                <a:latin typeface="Helvetica Neue"/>
              </a:rPr>
              <a:t>  </a:t>
            </a:r>
          </a:p>
          <a:p>
            <a:pPr marL="742950" lvl="1" indent="-285750">
              <a:buFont typeface="Arial" panose="020B0604020202020204" pitchFamily="34" charset="0"/>
              <a:buChar char="•"/>
            </a:pPr>
            <a:r>
              <a:rPr lang="en-GB" sz="1600" dirty="0">
                <a:solidFill>
                  <a:srgbClr val="3B3835"/>
                </a:solidFill>
                <a:latin typeface="Helvetica Neue"/>
              </a:rPr>
              <a:t>Use  case:  highly  </a:t>
            </a:r>
            <a:r>
              <a:rPr lang="en-GB" sz="1600" b="1" dirty="0">
                <a:solidFill>
                  <a:srgbClr val="3B3835"/>
                </a:solidFill>
                <a:latin typeface="Helvetica Neue"/>
              </a:rPr>
              <a:t>variable  or  smaller  genomes,  </a:t>
            </a:r>
            <a:r>
              <a:rPr lang="en-GB" sz="1600" b="1" dirty="0" err="1">
                <a:solidFill>
                  <a:srgbClr val="3B3835"/>
                </a:solidFill>
                <a:latin typeface="Helvetica Neue"/>
              </a:rPr>
              <a:t>transcriptomes</a:t>
            </a:r>
            <a:r>
              <a:rPr lang="en-GB" dirty="0">
                <a:solidFill>
                  <a:srgbClr val="3B3835"/>
                </a:solidFill>
                <a:latin typeface="Helvetica Neue"/>
              </a:rPr>
              <a:t>  </a:t>
            </a:r>
          </a:p>
        </p:txBody>
      </p:sp>
      <p:pic>
        <p:nvPicPr>
          <p:cNvPr id="7" name="Imagen 6"/>
          <p:cNvPicPr>
            <a:picLocks noChangeAspect="1"/>
          </p:cNvPicPr>
          <p:nvPr/>
        </p:nvPicPr>
        <p:blipFill>
          <a:blip r:embed="rId3" cstate="print"/>
          <a:stretch>
            <a:fillRect/>
          </a:stretch>
        </p:blipFill>
        <p:spPr>
          <a:xfrm>
            <a:off x="495300" y="2579859"/>
            <a:ext cx="8640782" cy="2323466"/>
          </a:xfrm>
          <a:prstGeom prst="rect">
            <a:avLst/>
          </a:prstGeom>
          <a:ln w="28575">
            <a:solidFill>
              <a:srgbClr val="7030A0"/>
            </a:solidFill>
          </a:ln>
        </p:spPr>
      </p:pic>
    </p:spTree>
    <p:extLst>
      <p:ext uri="{BB962C8B-B14F-4D97-AF65-F5344CB8AC3E}">
        <p14:creationId xmlns:p14="http://schemas.microsoft.com/office/powerpoint/2010/main" val="44708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Introduction to </a:t>
            </a:r>
            <a:r>
              <a:rPr kumimoji="0" lang="en-US" sz="2400" b="1" i="0" u="none" strike="noStrike" kern="0" cap="none" spc="0" normalizeH="0" baseline="0" noProof="0" dirty="0" err="1">
                <a:ln>
                  <a:noFill/>
                </a:ln>
                <a:solidFill>
                  <a:schemeClr val="bg1"/>
                </a:solidFill>
                <a:effectLst/>
                <a:uLnTx/>
                <a:uFillTx/>
                <a:latin typeface="+mj-lt"/>
                <a:ea typeface="+mj-ea"/>
                <a:cs typeface="+mj-cs"/>
              </a:rPr>
              <a:t>omic</a:t>
            </a:r>
            <a:r>
              <a:rPr kumimoji="0" lang="en-US" sz="2400" b="1" i="0" u="none" strike="noStrike" kern="0" cap="none" spc="0" normalizeH="0" baseline="0" noProof="0" dirty="0">
                <a:ln>
                  <a:noFill/>
                </a:ln>
                <a:solidFill>
                  <a:schemeClr val="bg1"/>
                </a:solidFill>
                <a:effectLst/>
                <a:uLnTx/>
                <a:uFillTx/>
                <a:latin typeface="+mj-lt"/>
                <a:ea typeface="+mj-ea"/>
                <a:cs typeface="+mj-cs"/>
              </a:rPr>
              <a:t> data</a:t>
            </a:r>
            <a:r>
              <a:rPr kumimoji="0" lang="en-US" sz="2400" b="1" i="0" u="none" strike="noStrike" kern="0" cap="none" spc="0" normalizeH="0" noProof="0" dirty="0">
                <a:ln>
                  <a:noFill/>
                </a:ln>
                <a:solidFill>
                  <a:schemeClr val="bg1"/>
                </a:solidFill>
                <a:effectLst/>
                <a:uLnTx/>
                <a:uFillTx/>
                <a:latin typeface="+mj-lt"/>
                <a:ea typeface="+mj-ea"/>
                <a:cs typeface="+mj-cs"/>
              </a:rPr>
              <a:t> analysis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grpSp>
        <p:nvGrpSpPr>
          <p:cNvPr id="2" name="Grupo 1"/>
          <p:cNvGrpSpPr/>
          <p:nvPr/>
        </p:nvGrpSpPr>
        <p:grpSpPr>
          <a:xfrm>
            <a:off x="830424" y="1417637"/>
            <a:ext cx="8146599" cy="5057807"/>
            <a:chOff x="505710" y="571480"/>
            <a:chExt cx="8471313" cy="5572164"/>
          </a:xfrm>
        </p:grpSpPr>
        <p:sp>
          <p:nvSpPr>
            <p:cNvPr id="6" name="11 Rectángulo redondeado"/>
            <p:cNvSpPr/>
            <p:nvPr/>
          </p:nvSpPr>
          <p:spPr>
            <a:xfrm>
              <a:off x="3345645" y="57148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QUESTION</a:t>
              </a:r>
            </a:p>
          </p:txBody>
        </p:sp>
        <p:sp>
          <p:nvSpPr>
            <p:cNvPr id="7" name="12 Rectángulo redondeado"/>
            <p:cNvSpPr/>
            <p:nvPr/>
          </p:nvSpPr>
          <p:spPr>
            <a:xfrm>
              <a:off x="3345645" y="128586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EXPERIMENTAL DESIGN</a:t>
              </a:r>
            </a:p>
          </p:txBody>
        </p:sp>
        <p:sp>
          <p:nvSpPr>
            <p:cNvPr id="8" name="13 Rectángulo redondeado"/>
            <p:cNvSpPr/>
            <p:nvPr/>
          </p:nvSpPr>
          <p:spPr>
            <a:xfrm>
              <a:off x="3355891" y="197433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OMICS EXPERIMENT</a:t>
              </a:r>
            </a:p>
          </p:txBody>
        </p:sp>
        <p:sp>
          <p:nvSpPr>
            <p:cNvPr id="9" name="14 Rectángulo redondeado"/>
            <p:cNvSpPr/>
            <p:nvPr/>
          </p:nvSpPr>
          <p:spPr>
            <a:xfrm>
              <a:off x="3360099" y="2656805"/>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QUALITY CONTROL</a:t>
              </a:r>
            </a:p>
          </p:txBody>
        </p:sp>
        <p:sp>
          <p:nvSpPr>
            <p:cNvPr id="10" name="15 Rectángulo redondeado"/>
            <p:cNvSpPr/>
            <p:nvPr/>
          </p:nvSpPr>
          <p:spPr>
            <a:xfrm>
              <a:off x="3360544" y="3327991"/>
              <a:ext cx="2357454"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NORMALIZATION</a:t>
              </a:r>
            </a:p>
          </p:txBody>
        </p:sp>
        <p:sp>
          <p:nvSpPr>
            <p:cNvPr id="11" name="16 Rectángulo redondeado"/>
            <p:cNvSpPr/>
            <p:nvPr/>
          </p:nvSpPr>
          <p:spPr>
            <a:xfrm>
              <a:off x="952472" y="4000504"/>
              <a:ext cx="7500990"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993489"/>
                  </a:solidFill>
                </a:rPr>
                <a:t>ANALYSIS</a:t>
              </a:r>
            </a:p>
          </p:txBody>
        </p:sp>
        <p:sp>
          <p:nvSpPr>
            <p:cNvPr id="12" name="17 Rectángulo redondeado"/>
            <p:cNvSpPr/>
            <p:nvPr/>
          </p:nvSpPr>
          <p:spPr>
            <a:xfrm>
              <a:off x="2738422"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ESTIMATION</a:t>
              </a:r>
            </a:p>
          </p:txBody>
        </p:sp>
        <p:sp>
          <p:nvSpPr>
            <p:cNvPr id="14" name="18 Rectángulo redondeado"/>
            <p:cNvSpPr/>
            <p:nvPr/>
          </p:nvSpPr>
          <p:spPr>
            <a:xfrm>
              <a:off x="538162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TESTING</a:t>
              </a:r>
            </a:p>
          </p:txBody>
        </p:sp>
        <p:sp>
          <p:nvSpPr>
            <p:cNvPr id="15" name="19 Rectángulo redondeado"/>
            <p:cNvSpPr/>
            <p:nvPr/>
          </p:nvSpPr>
          <p:spPr>
            <a:xfrm>
              <a:off x="7096140"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CLUSTERING</a:t>
              </a:r>
            </a:p>
          </p:txBody>
        </p:sp>
        <p:sp>
          <p:nvSpPr>
            <p:cNvPr id="16" name="21 Rectángulo redondeado"/>
            <p:cNvSpPr/>
            <p:nvPr/>
          </p:nvSpPr>
          <p:spPr>
            <a:xfrm>
              <a:off x="1095348" y="4286256"/>
              <a:ext cx="1285884" cy="57150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FILTERING</a:t>
              </a:r>
            </a:p>
          </p:txBody>
        </p:sp>
        <p:sp>
          <p:nvSpPr>
            <p:cNvPr id="17"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VERIFICATION AND INTERPRETATION</a:t>
              </a:r>
            </a:p>
          </p:txBody>
        </p:sp>
        <p:sp>
          <p:nvSpPr>
            <p:cNvPr id="18"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33 Conector recto"/>
            <p:cNvCxnSpPr>
              <a:stCxn id="17"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41 Conector recto"/>
            <p:cNvCxnSpPr>
              <a:stCxn id="9"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 name="Abrir llave 2"/>
          <p:cNvSpPr/>
          <p:nvPr/>
        </p:nvSpPr>
        <p:spPr bwMode="auto">
          <a:xfrm>
            <a:off x="2519265" y="1268963"/>
            <a:ext cx="326572" cy="2041506"/>
          </a:xfrm>
          <a:prstGeom prst="leftBrace">
            <a:avLst/>
          </a:prstGeom>
          <a:noFill/>
          <a:ln w="28575" cap="flat" cmpd="sng" algn="ctr">
            <a:solidFill>
              <a:srgbClr val="7D468C"/>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4" name="CuadroTexto 3"/>
          <p:cNvSpPr txBox="1"/>
          <p:nvPr/>
        </p:nvSpPr>
        <p:spPr>
          <a:xfrm>
            <a:off x="1260061" y="2074272"/>
            <a:ext cx="1371600" cy="400110"/>
          </a:xfrm>
          <a:prstGeom prst="rect">
            <a:avLst/>
          </a:prstGeom>
          <a:noFill/>
        </p:spPr>
        <p:txBody>
          <a:bodyPr wrap="square" rtlCol="0">
            <a:spAutoFit/>
          </a:bodyPr>
          <a:lstStyle/>
          <a:p>
            <a:pPr algn="just"/>
            <a:r>
              <a:rPr lang="en-US" sz="2000" dirty="0">
                <a:solidFill>
                  <a:srgbClr val="800080"/>
                </a:solidFill>
                <a:effectLst>
                  <a:outerShdw blurRad="38100" dist="38100" dir="2700000" algn="tl">
                    <a:srgbClr val="000000">
                      <a:alpha val="43137"/>
                    </a:srgbClr>
                  </a:outerShdw>
                </a:effectLst>
                <a:latin typeface="+mn-lt"/>
              </a:rPr>
              <a:t>WET LAB</a:t>
            </a:r>
          </a:p>
        </p:txBody>
      </p:sp>
    </p:spTree>
    <p:extLst>
      <p:ext uri="{BB962C8B-B14F-4D97-AF65-F5344CB8AC3E}">
        <p14:creationId xmlns:p14="http://schemas.microsoft.com/office/powerpoint/2010/main" val="31422337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9" name="Rectángulo 8"/>
          <p:cNvSpPr/>
          <p:nvPr/>
        </p:nvSpPr>
        <p:spPr>
          <a:xfrm>
            <a:off x="155575" y="1250247"/>
            <a:ext cx="6002629" cy="3908762"/>
          </a:xfrm>
          <a:prstGeom prst="rect">
            <a:avLst/>
          </a:prstGeom>
        </p:spPr>
        <p:txBody>
          <a:bodyPr wrap="square">
            <a:spAutoFit/>
          </a:bodyPr>
          <a:lstStyle/>
          <a:p>
            <a:r>
              <a:rPr lang="en-GB" sz="2000" b="1" dirty="0">
                <a:solidFill>
                  <a:srgbClr val="3B3835"/>
                </a:solidFill>
                <a:latin typeface="Helvetica Neue"/>
              </a:rPr>
              <a:t>Steps with </a:t>
            </a:r>
            <a:r>
              <a:rPr lang="en-GB" sz="2000" b="1" dirty="0" err="1">
                <a:solidFill>
                  <a:srgbClr val="3B3835"/>
                </a:solidFill>
                <a:latin typeface="Helvetica Neue"/>
              </a:rPr>
              <a:t>TopHat</a:t>
            </a:r>
            <a:endParaRPr lang="en-GB" sz="2000" b="1" dirty="0">
              <a:solidFill>
                <a:srgbClr val="3B3835"/>
              </a:solidFill>
              <a:latin typeface="Helvetica Neue"/>
            </a:endParaRPr>
          </a:p>
          <a:p>
            <a:endParaRPr lang="en-GB" sz="2000" b="1" dirty="0">
              <a:solidFill>
                <a:srgbClr val="3B3835"/>
              </a:solidFill>
              <a:latin typeface="Helvetica Neue"/>
            </a:endParaRPr>
          </a:p>
          <a:p>
            <a:pPr marL="342900" indent="-342900">
              <a:buFont typeface="+mj-lt"/>
              <a:buAutoNum type="arabicPeriod"/>
            </a:pPr>
            <a:r>
              <a:rPr lang="en-GB" sz="1600" b="1" dirty="0" err="1"/>
              <a:t>Unspliced</a:t>
            </a:r>
            <a:r>
              <a:rPr lang="en-GB" sz="1600" b="1" dirty="0"/>
              <a:t> reads </a:t>
            </a:r>
            <a:r>
              <a:rPr lang="en-GB" sz="1600" dirty="0"/>
              <a:t>are mapped to locate exons (with </a:t>
            </a:r>
            <a:r>
              <a:rPr lang="en-GB" sz="1600" dirty="0">
                <a:hlinkClick r:id="rId3"/>
              </a:rPr>
              <a:t>Bowtie</a:t>
            </a:r>
            <a:r>
              <a:rPr lang="en-GB" sz="1600" dirty="0"/>
              <a:t>)</a:t>
            </a:r>
          </a:p>
          <a:p>
            <a:pPr marL="342900" indent="-342900">
              <a:buFont typeface="+mj-lt"/>
              <a:buAutoNum type="arabicPeriod"/>
            </a:pPr>
            <a:endParaRPr lang="en-GB" sz="1600" dirty="0"/>
          </a:p>
          <a:p>
            <a:pPr marL="342900" indent="-342900">
              <a:buFont typeface="+mj-lt"/>
              <a:buAutoNum type="arabicPeriod"/>
            </a:pPr>
            <a:r>
              <a:rPr lang="en-GB" sz="1600" dirty="0"/>
              <a:t>Unmapped reads are then split and aligned independently to identify exon</a:t>
            </a:r>
          </a:p>
          <a:p>
            <a:pPr marL="342900" indent="-342900">
              <a:buFont typeface="+mj-lt"/>
              <a:buAutoNum type="arabicPeriod"/>
            </a:pPr>
            <a:endParaRPr lang="en-GB" sz="1600" dirty="0"/>
          </a:p>
          <a:p>
            <a:pPr marL="342900" indent="-342900">
              <a:buFont typeface="+mj-lt"/>
              <a:buAutoNum type="arabicPeriod"/>
            </a:pPr>
            <a:endParaRPr lang="en-GB" sz="1600" dirty="0"/>
          </a:p>
          <a:p>
            <a:pPr marL="342900" indent="-342900">
              <a:buFont typeface="+mj-lt"/>
              <a:buAutoNum type="arabicPeriod"/>
            </a:pPr>
            <a:endParaRPr lang="en-GB" sz="1600" dirty="0"/>
          </a:p>
          <a:p>
            <a:pPr marL="342900" indent="-342900">
              <a:buFont typeface="+mj-lt"/>
              <a:buAutoNum type="arabicPeriod"/>
            </a:pPr>
            <a:endParaRPr lang="en-GB" sz="1600" dirty="0"/>
          </a:p>
          <a:p>
            <a:pPr lvl="1"/>
            <a:r>
              <a:rPr lang="en-GB" sz="1600" dirty="0"/>
              <a:t>Important to </a:t>
            </a:r>
            <a:r>
              <a:rPr lang="en-GB" sz="1600" b="1" dirty="0"/>
              <a:t>check the quality </a:t>
            </a:r>
            <a:r>
              <a:rPr lang="en-GB" sz="1600" dirty="0"/>
              <a:t>of mapping process (percentage of mapped reads)</a:t>
            </a:r>
          </a:p>
          <a:p>
            <a:pPr lvl="1"/>
            <a:endParaRPr lang="en-GB" sz="1600" dirty="0"/>
          </a:p>
          <a:p>
            <a:pPr lvl="1"/>
            <a:endParaRPr lang="en-GB" sz="1600" dirty="0"/>
          </a:p>
          <a:p>
            <a:pPr lvl="1"/>
            <a:r>
              <a:rPr lang="en-GB" sz="1600" dirty="0">
                <a:effectLst>
                  <a:outerShdw blurRad="38100" dist="38100" dir="2700000" algn="tl">
                    <a:srgbClr val="000000">
                      <a:alpha val="43137"/>
                    </a:srgbClr>
                  </a:outerShdw>
                </a:effectLst>
              </a:rPr>
              <a:t>Picard</a:t>
            </a:r>
            <a:r>
              <a:rPr lang="en-GB" sz="1600" dirty="0"/>
              <a:t> can be used for quality control of mapping</a:t>
            </a:r>
          </a:p>
        </p:txBody>
      </p:sp>
      <p:sp>
        <p:nvSpPr>
          <p:cNvPr id="5" name="Flecha abajo 4"/>
          <p:cNvSpPr/>
          <p:nvPr/>
        </p:nvSpPr>
        <p:spPr bwMode="auto">
          <a:xfrm>
            <a:off x="1856792" y="3029809"/>
            <a:ext cx="541176" cy="620486"/>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6" name="Flecha abajo 5"/>
          <p:cNvSpPr/>
          <p:nvPr/>
        </p:nvSpPr>
        <p:spPr bwMode="auto">
          <a:xfrm rot="10800000">
            <a:off x="2631232" y="4432040"/>
            <a:ext cx="354563" cy="403801"/>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pic>
        <p:nvPicPr>
          <p:cNvPr id="7" name="Imagen 6"/>
          <p:cNvPicPr>
            <a:picLocks noChangeAspect="1"/>
          </p:cNvPicPr>
          <p:nvPr/>
        </p:nvPicPr>
        <p:blipFill>
          <a:blip r:embed="rId4" cstate="print"/>
          <a:stretch>
            <a:fillRect/>
          </a:stretch>
        </p:blipFill>
        <p:spPr>
          <a:xfrm>
            <a:off x="460375" y="5197152"/>
            <a:ext cx="1581687" cy="1545386"/>
          </a:xfrm>
          <a:prstGeom prst="rect">
            <a:avLst/>
          </a:prstGeom>
        </p:spPr>
      </p:pic>
      <p:pic>
        <p:nvPicPr>
          <p:cNvPr id="8" name="Imagen 7"/>
          <p:cNvPicPr>
            <a:picLocks noChangeAspect="1"/>
          </p:cNvPicPr>
          <p:nvPr/>
        </p:nvPicPr>
        <p:blipFill>
          <a:blip r:embed="rId5" cstate="print"/>
          <a:stretch>
            <a:fillRect/>
          </a:stretch>
        </p:blipFill>
        <p:spPr>
          <a:xfrm>
            <a:off x="2289990" y="5290458"/>
            <a:ext cx="1733797" cy="1452080"/>
          </a:xfrm>
          <a:prstGeom prst="rect">
            <a:avLst/>
          </a:prstGeom>
        </p:spPr>
      </p:pic>
      <p:pic>
        <p:nvPicPr>
          <p:cNvPr id="10" name="Imagen 9"/>
          <p:cNvPicPr>
            <a:picLocks noChangeAspect="1"/>
          </p:cNvPicPr>
          <p:nvPr/>
        </p:nvPicPr>
        <p:blipFill>
          <a:blip r:embed="rId6" cstate="print"/>
          <a:stretch>
            <a:fillRect/>
          </a:stretch>
        </p:blipFill>
        <p:spPr>
          <a:xfrm>
            <a:off x="4023787" y="5249826"/>
            <a:ext cx="1563807" cy="1533343"/>
          </a:xfrm>
          <a:prstGeom prst="rect">
            <a:avLst/>
          </a:prstGeom>
        </p:spPr>
      </p:pic>
      <p:pic>
        <p:nvPicPr>
          <p:cNvPr id="11" name="Imagen 10"/>
          <p:cNvPicPr>
            <a:picLocks noChangeAspect="1"/>
          </p:cNvPicPr>
          <p:nvPr/>
        </p:nvPicPr>
        <p:blipFill>
          <a:blip r:embed="rId7" cstate="print"/>
          <a:stretch>
            <a:fillRect/>
          </a:stretch>
        </p:blipFill>
        <p:spPr>
          <a:xfrm>
            <a:off x="6223517" y="1782146"/>
            <a:ext cx="3582955" cy="4788193"/>
          </a:xfrm>
          <a:prstGeom prst="rect">
            <a:avLst/>
          </a:prstGeom>
        </p:spPr>
      </p:pic>
      <p:sp>
        <p:nvSpPr>
          <p:cNvPr id="12" name="Rectángulo 11"/>
          <p:cNvSpPr/>
          <p:nvPr/>
        </p:nvSpPr>
        <p:spPr>
          <a:xfrm>
            <a:off x="7337096" y="1412814"/>
            <a:ext cx="1617430" cy="338554"/>
          </a:xfrm>
          <a:prstGeom prst="rect">
            <a:avLst/>
          </a:prstGeom>
        </p:spPr>
        <p:txBody>
          <a:bodyPr wrap="none">
            <a:spAutoFit/>
          </a:bodyPr>
          <a:lstStyle/>
          <a:p>
            <a:r>
              <a:rPr lang="en-GB" sz="1600" dirty="0" err="1"/>
              <a:t>TopHat</a:t>
            </a:r>
            <a:r>
              <a:rPr lang="en-GB" sz="1600" dirty="0"/>
              <a:t> Pipeline</a:t>
            </a:r>
            <a:endParaRPr lang="en-US" sz="1600" dirty="0"/>
          </a:p>
        </p:txBody>
      </p:sp>
    </p:spTree>
    <p:extLst>
      <p:ext uri="{BB962C8B-B14F-4D97-AF65-F5344CB8AC3E}">
        <p14:creationId xmlns:p14="http://schemas.microsoft.com/office/powerpoint/2010/main" val="1007248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3139321"/>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sz="2400" b="1" i="0" dirty="0">
              <a:solidFill>
                <a:srgbClr val="7030A0"/>
              </a:solidFill>
              <a:effectLst/>
              <a:latin typeface="inherit"/>
            </a:endParaRPr>
          </a:p>
          <a:p>
            <a:pPr>
              <a:lnSpc>
                <a:spcPct val="150000"/>
              </a:lnSpc>
            </a:pPr>
            <a:endParaRPr lang="en-GB" b="1" dirty="0">
              <a:solidFill>
                <a:srgbClr val="7030A0"/>
              </a:solidFill>
              <a:latin typeface="inherit"/>
            </a:endParaRPr>
          </a:p>
          <a:p>
            <a:pPr marL="285750" indent="-285750">
              <a:lnSpc>
                <a:spcPct val="150000"/>
              </a:lnSpc>
              <a:buFont typeface="Arial" panose="020B0604020202020204" pitchFamily="34" charset="0"/>
              <a:buChar char="•"/>
            </a:pPr>
            <a:r>
              <a:rPr lang="en-GB" dirty="0">
                <a:solidFill>
                  <a:schemeClr val="tx1">
                    <a:lumMod val="65000"/>
                    <a:lumOff val="35000"/>
                  </a:schemeClr>
                </a:solidFill>
              </a:rPr>
              <a:t>Alignment steps are </a:t>
            </a:r>
            <a:r>
              <a:rPr lang="en-GB" b="1" dirty="0">
                <a:solidFill>
                  <a:schemeClr val="tx1">
                    <a:lumMod val="65000"/>
                    <a:lumOff val="35000"/>
                  </a:schemeClr>
                </a:solidFill>
              </a:rPr>
              <a:t>computationally heavy </a:t>
            </a:r>
            <a:r>
              <a:rPr lang="en-GB" dirty="0">
                <a:solidFill>
                  <a:schemeClr val="tx1">
                    <a:lumMod val="65000"/>
                    <a:lumOff val="35000"/>
                  </a:schemeClr>
                </a:solidFill>
              </a:rPr>
              <a:t>and can be very </a:t>
            </a:r>
            <a:r>
              <a:rPr lang="en-GB" b="1" dirty="0">
                <a:solidFill>
                  <a:schemeClr val="tx1">
                    <a:lumMod val="65000"/>
                    <a:lumOff val="35000"/>
                  </a:schemeClr>
                </a:solidFill>
              </a:rPr>
              <a:t>time-consuming</a:t>
            </a:r>
            <a:r>
              <a:rPr lang="en-GB" dirty="0">
                <a:solidFill>
                  <a:schemeClr val="tx1">
                    <a:lumMod val="65000"/>
                    <a:lumOff val="35000"/>
                  </a:schemeClr>
                </a:solidFill>
              </a:rPr>
              <a:t> even with multi-threading. </a:t>
            </a:r>
          </a:p>
          <a:p>
            <a:pPr marL="285750" indent="-285750">
              <a:lnSpc>
                <a:spcPct val="150000"/>
              </a:lnSpc>
              <a:buFont typeface="Arial" panose="020B0604020202020204" pitchFamily="34" charset="0"/>
              <a:buChar char="•"/>
            </a:pPr>
            <a:r>
              <a:rPr lang="en-GB" i="0" dirty="0">
                <a:solidFill>
                  <a:schemeClr val="tx1">
                    <a:lumMod val="65000"/>
                    <a:lumOff val="35000"/>
                  </a:schemeClr>
                </a:solidFill>
                <a:effectLst/>
                <a:latin typeface="Open Sans"/>
              </a:rPr>
              <a:t>In 2014, </a:t>
            </a:r>
            <a:r>
              <a:rPr lang="en-GB" b="1" i="0" dirty="0">
                <a:solidFill>
                  <a:srgbClr val="0070C0"/>
                </a:solidFill>
                <a:effectLst/>
                <a:latin typeface="Open Sans"/>
              </a:rPr>
              <a:t>Sailfish</a:t>
            </a:r>
            <a:r>
              <a:rPr lang="en-GB" i="0" dirty="0">
                <a:solidFill>
                  <a:schemeClr val="tx1">
                    <a:lumMod val="65000"/>
                    <a:lumOff val="35000"/>
                  </a:schemeClr>
                </a:solidFill>
                <a:effectLst/>
                <a:latin typeface="Open Sans"/>
              </a:rPr>
              <a:t> method, demonstrated that it was not necessary to actually </a:t>
            </a:r>
            <a:r>
              <a:rPr lang="en-GB" b="1" i="0" dirty="0">
                <a:solidFill>
                  <a:schemeClr val="tx1">
                    <a:lumMod val="65000"/>
                    <a:lumOff val="35000"/>
                  </a:schemeClr>
                </a:solidFill>
                <a:effectLst/>
                <a:latin typeface="Open Sans"/>
              </a:rPr>
              <a:t>align each read to the genome</a:t>
            </a:r>
            <a:r>
              <a:rPr lang="en-GB" i="0" dirty="0">
                <a:solidFill>
                  <a:schemeClr val="tx1">
                    <a:lumMod val="65000"/>
                    <a:lumOff val="35000"/>
                  </a:schemeClr>
                </a:solidFill>
                <a:effectLst/>
                <a:latin typeface="Open Sans"/>
              </a:rPr>
              <a:t> in order to obtain accurate transcript each read.</a:t>
            </a:r>
          </a:p>
          <a:p>
            <a:pPr marL="285750" indent="-285750">
              <a:lnSpc>
                <a:spcPct val="150000"/>
              </a:lnSpc>
              <a:buFont typeface="Arial" panose="020B0604020202020204" pitchFamily="34" charset="0"/>
              <a:buChar char="•"/>
            </a:pPr>
            <a:endParaRPr lang="en-GB" i="0" dirty="0">
              <a:solidFill>
                <a:schemeClr val="tx1">
                  <a:lumMod val="65000"/>
                  <a:lumOff val="35000"/>
                </a:schemeClr>
              </a:solidFill>
              <a:effectLst/>
              <a:latin typeface="Open Sans"/>
            </a:endParaRPr>
          </a:p>
        </p:txBody>
      </p:sp>
      <p:pic>
        <p:nvPicPr>
          <p:cNvPr id="8" name="Imagen 7"/>
          <p:cNvPicPr>
            <a:picLocks noChangeAspect="1"/>
          </p:cNvPicPr>
          <p:nvPr/>
        </p:nvPicPr>
        <p:blipFill>
          <a:blip r:embed="rId3" cstate="print"/>
          <a:stretch>
            <a:fillRect/>
          </a:stretch>
        </p:blipFill>
        <p:spPr>
          <a:xfrm>
            <a:off x="1552156" y="4034254"/>
            <a:ext cx="6011114" cy="2391109"/>
          </a:xfrm>
          <a:prstGeom prst="rect">
            <a:avLst/>
          </a:prstGeom>
        </p:spPr>
      </p:pic>
      <p:sp>
        <p:nvSpPr>
          <p:cNvPr id="4" name="Rectángulo 3"/>
          <p:cNvSpPr/>
          <p:nvPr/>
        </p:nvSpPr>
        <p:spPr>
          <a:xfrm>
            <a:off x="5826191" y="6555639"/>
            <a:ext cx="4953000" cy="246221"/>
          </a:xfrm>
          <a:prstGeom prst="rect">
            <a:avLst/>
          </a:prstGeom>
        </p:spPr>
        <p:txBody>
          <a:bodyPr>
            <a:spAutoFit/>
          </a:bodyPr>
          <a:lstStyle/>
          <a:p>
            <a:r>
              <a:rPr lang="en-US" sz="1000" dirty="0"/>
              <a:t>https://cgatoxford.wordpress.com/2015/10/12/road-testing-kallisto/</a:t>
            </a:r>
          </a:p>
        </p:txBody>
      </p:sp>
    </p:spTree>
    <p:extLst>
      <p:ext uri="{BB962C8B-B14F-4D97-AF65-F5344CB8AC3E}">
        <p14:creationId xmlns:p14="http://schemas.microsoft.com/office/powerpoint/2010/main" val="2329678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5493812"/>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sz="2400" b="1" i="0" dirty="0">
              <a:solidFill>
                <a:srgbClr val="7030A0"/>
              </a:solidFill>
              <a:effectLst/>
              <a:latin typeface="inherit"/>
            </a:endParaRPr>
          </a:p>
          <a:p>
            <a:pPr>
              <a:lnSpc>
                <a:spcPct val="150000"/>
              </a:lnSpc>
            </a:pPr>
            <a:endParaRPr lang="en-GB" b="1" dirty="0">
              <a:solidFill>
                <a:srgbClr val="7030A0"/>
              </a:solidFill>
              <a:latin typeface="inherit"/>
            </a:endParaRPr>
          </a:p>
          <a:p>
            <a:pPr marL="285750" indent="-285750">
              <a:lnSpc>
                <a:spcPct val="150000"/>
              </a:lnSpc>
              <a:buFont typeface="Arial" panose="020B0604020202020204" pitchFamily="34" charset="0"/>
              <a:buChar char="•"/>
            </a:pPr>
            <a:r>
              <a:rPr lang="en-GB" dirty="0">
                <a:solidFill>
                  <a:schemeClr val="tx1">
                    <a:lumMod val="65000"/>
                    <a:lumOff val="35000"/>
                  </a:schemeClr>
                </a:solidFill>
              </a:rPr>
              <a:t>Alignment steps are </a:t>
            </a:r>
            <a:r>
              <a:rPr lang="en-GB" b="1" dirty="0">
                <a:solidFill>
                  <a:schemeClr val="tx1">
                    <a:lumMod val="65000"/>
                    <a:lumOff val="35000"/>
                  </a:schemeClr>
                </a:solidFill>
              </a:rPr>
              <a:t>computationally heavy </a:t>
            </a:r>
            <a:r>
              <a:rPr lang="en-GB" dirty="0">
                <a:solidFill>
                  <a:schemeClr val="tx1">
                    <a:lumMod val="65000"/>
                    <a:lumOff val="35000"/>
                  </a:schemeClr>
                </a:solidFill>
              </a:rPr>
              <a:t>and can be very </a:t>
            </a:r>
            <a:r>
              <a:rPr lang="en-GB" b="1" dirty="0">
                <a:solidFill>
                  <a:schemeClr val="tx1">
                    <a:lumMod val="65000"/>
                    <a:lumOff val="35000"/>
                  </a:schemeClr>
                </a:solidFill>
              </a:rPr>
              <a:t>time-consuming</a:t>
            </a:r>
            <a:r>
              <a:rPr lang="en-GB" dirty="0">
                <a:solidFill>
                  <a:schemeClr val="tx1">
                    <a:lumMod val="65000"/>
                    <a:lumOff val="35000"/>
                  </a:schemeClr>
                </a:solidFill>
              </a:rPr>
              <a:t> even with multi-threading. </a:t>
            </a:r>
          </a:p>
          <a:p>
            <a:pPr marL="285750" indent="-285750">
              <a:lnSpc>
                <a:spcPct val="150000"/>
              </a:lnSpc>
              <a:buFont typeface="Arial" panose="020B0604020202020204" pitchFamily="34" charset="0"/>
              <a:buChar char="•"/>
            </a:pPr>
            <a:r>
              <a:rPr lang="en-GB" i="0" dirty="0">
                <a:solidFill>
                  <a:schemeClr val="tx1">
                    <a:lumMod val="65000"/>
                    <a:lumOff val="35000"/>
                  </a:schemeClr>
                </a:solidFill>
                <a:effectLst/>
                <a:latin typeface="Open Sans"/>
              </a:rPr>
              <a:t>In 2014, </a:t>
            </a:r>
            <a:r>
              <a:rPr lang="en-GB" b="1" i="0" dirty="0">
                <a:solidFill>
                  <a:srgbClr val="0070C0"/>
                </a:solidFill>
                <a:effectLst/>
                <a:latin typeface="Open Sans"/>
              </a:rPr>
              <a:t>Sailfish</a:t>
            </a:r>
            <a:r>
              <a:rPr lang="en-GB" i="0" dirty="0">
                <a:solidFill>
                  <a:schemeClr val="tx1">
                    <a:lumMod val="65000"/>
                    <a:lumOff val="35000"/>
                  </a:schemeClr>
                </a:solidFill>
                <a:effectLst/>
                <a:latin typeface="Open Sans"/>
              </a:rPr>
              <a:t> method, demonstrated that it was not necessary to actually </a:t>
            </a:r>
            <a:r>
              <a:rPr lang="en-GB" b="1" i="0" dirty="0">
                <a:solidFill>
                  <a:schemeClr val="tx1">
                    <a:lumMod val="65000"/>
                    <a:lumOff val="35000"/>
                  </a:schemeClr>
                </a:solidFill>
                <a:effectLst/>
                <a:latin typeface="Open Sans"/>
              </a:rPr>
              <a:t>align each read to the genome</a:t>
            </a:r>
            <a:r>
              <a:rPr lang="en-GB" i="0" dirty="0">
                <a:solidFill>
                  <a:schemeClr val="tx1">
                    <a:lumMod val="65000"/>
                    <a:lumOff val="35000"/>
                  </a:schemeClr>
                </a:solidFill>
                <a:effectLst/>
                <a:latin typeface="Open Sans"/>
              </a:rPr>
              <a:t> in order to obtain accurate transcript each read</a:t>
            </a:r>
            <a:r>
              <a:rPr lang="en-GB" i="0" dirty="0" smtClean="0">
                <a:solidFill>
                  <a:schemeClr val="tx1">
                    <a:lumMod val="65000"/>
                    <a:lumOff val="35000"/>
                  </a:schemeClr>
                </a:solidFill>
                <a:effectLst/>
                <a:latin typeface="Open Sans"/>
              </a:rPr>
              <a:t>.</a:t>
            </a:r>
          </a:p>
          <a:p>
            <a:pPr marL="285750" indent="-285750">
              <a:lnSpc>
                <a:spcPct val="150000"/>
              </a:lnSpc>
              <a:buFont typeface="Arial" panose="020B0604020202020204" pitchFamily="34" charset="0"/>
              <a:buChar char="•"/>
            </a:pPr>
            <a:r>
              <a:rPr lang="en-GB" dirty="0">
                <a:solidFill>
                  <a:schemeClr val="tx1">
                    <a:lumMod val="65000"/>
                    <a:lumOff val="35000"/>
                  </a:schemeClr>
                </a:solidFill>
                <a:latin typeface="Open Sans"/>
              </a:rPr>
              <a:t>All you actually need to do is establish the </a:t>
            </a:r>
            <a:r>
              <a:rPr lang="en-GB" b="1" dirty="0">
                <a:solidFill>
                  <a:schemeClr val="tx1">
                    <a:lumMod val="65000"/>
                    <a:lumOff val="35000"/>
                  </a:schemeClr>
                </a:solidFill>
                <a:latin typeface="Open Sans"/>
              </a:rPr>
              <a:t>most likely transcript </a:t>
            </a:r>
            <a:r>
              <a:rPr lang="en-GB" dirty="0">
                <a:solidFill>
                  <a:schemeClr val="tx1">
                    <a:lumMod val="65000"/>
                    <a:lumOff val="35000"/>
                  </a:schemeClr>
                </a:solidFill>
                <a:latin typeface="Open Sans"/>
              </a:rPr>
              <a:t>for each read</a:t>
            </a:r>
          </a:p>
          <a:p>
            <a:pPr marL="285750" indent="-285750">
              <a:lnSpc>
                <a:spcPct val="150000"/>
              </a:lnSpc>
              <a:buFont typeface="Arial" panose="020B0604020202020204" pitchFamily="34" charset="0"/>
              <a:buChar char="•"/>
            </a:pPr>
            <a:endParaRPr lang="en-GB" dirty="0">
              <a:solidFill>
                <a:schemeClr val="tx1">
                  <a:lumMod val="65000"/>
                  <a:lumOff val="35000"/>
                </a:schemeClr>
              </a:solidFill>
              <a:latin typeface="Open Sans"/>
            </a:endParaRPr>
          </a:p>
          <a:p>
            <a:pPr marL="1257300" lvl="2" indent="-342900">
              <a:lnSpc>
                <a:spcPct val="150000"/>
              </a:lnSpc>
              <a:buFont typeface="+mj-lt"/>
              <a:buAutoNum type="arabicPeriod"/>
            </a:pPr>
            <a:r>
              <a:rPr lang="en-GB" sz="1600" dirty="0">
                <a:solidFill>
                  <a:schemeClr val="tx1">
                    <a:lumMod val="65000"/>
                    <a:lumOff val="35000"/>
                  </a:schemeClr>
                </a:solidFill>
                <a:latin typeface="Open Sans"/>
              </a:rPr>
              <a:t>shredding the transcriptome and reads into</a:t>
            </a:r>
            <a:r>
              <a:rPr lang="en-GB" sz="1600" b="1" dirty="0">
                <a:solidFill>
                  <a:schemeClr val="tx1">
                    <a:lumMod val="65000"/>
                    <a:lumOff val="35000"/>
                  </a:schemeClr>
                </a:solidFill>
                <a:latin typeface="Open Sans"/>
              </a:rPr>
              <a:t> </a:t>
            </a:r>
            <a:r>
              <a:rPr lang="en-GB" sz="1600" b="1" dirty="0" err="1">
                <a:solidFill>
                  <a:schemeClr val="tx1">
                    <a:lumMod val="65000"/>
                    <a:lumOff val="35000"/>
                  </a:schemeClr>
                </a:solidFill>
                <a:latin typeface="Open Sans"/>
              </a:rPr>
              <a:t>kmers</a:t>
            </a:r>
            <a:r>
              <a:rPr lang="en-GB" sz="1600" b="1" dirty="0">
                <a:solidFill>
                  <a:schemeClr val="tx1">
                    <a:lumMod val="65000"/>
                    <a:lumOff val="35000"/>
                  </a:schemeClr>
                </a:solidFill>
                <a:latin typeface="Open Sans"/>
              </a:rPr>
              <a:t> </a:t>
            </a:r>
            <a:r>
              <a:rPr lang="en-GB" sz="1600" dirty="0">
                <a:solidFill>
                  <a:schemeClr val="tx1">
                    <a:lumMod val="65000"/>
                    <a:lumOff val="35000"/>
                  </a:schemeClr>
                </a:solidFill>
                <a:latin typeface="Open Sans"/>
              </a:rPr>
              <a:t>(short overlapping </a:t>
            </a:r>
            <a:r>
              <a:rPr lang="en-GB" sz="1600" dirty="0" smtClean="0">
                <a:solidFill>
                  <a:schemeClr val="tx1">
                    <a:lumMod val="65000"/>
                    <a:lumOff val="35000"/>
                  </a:schemeClr>
                </a:solidFill>
                <a:latin typeface="Open Sans"/>
              </a:rPr>
              <a:t>sequences)</a:t>
            </a:r>
            <a:endParaRPr lang="en-GB" sz="1600" dirty="0">
              <a:solidFill>
                <a:schemeClr val="tx1">
                  <a:lumMod val="65000"/>
                  <a:lumOff val="35000"/>
                </a:schemeClr>
              </a:solidFill>
              <a:latin typeface="Open Sans"/>
            </a:endParaRPr>
          </a:p>
          <a:p>
            <a:pPr marL="1257300" lvl="2" indent="-342900">
              <a:lnSpc>
                <a:spcPct val="150000"/>
              </a:lnSpc>
              <a:buFont typeface="+mj-lt"/>
              <a:buAutoNum type="arabicPeriod"/>
            </a:pPr>
            <a:r>
              <a:rPr lang="en-GB" sz="1600" b="1" dirty="0">
                <a:solidFill>
                  <a:schemeClr val="tx1">
                    <a:lumMod val="65000"/>
                    <a:lumOff val="35000"/>
                  </a:schemeClr>
                </a:solidFill>
                <a:latin typeface="Open Sans"/>
              </a:rPr>
              <a:t>matching the transcriptome and read </a:t>
            </a:r>
            <a:r>
              <a:rPr lang="en-GB" sz="1600" b="1" dirty="0" err="1">
                <a:solidFill>
                  <a:schemeClr val="tx1">
                    <a:lumMod val="65000"/>
                    <a:lumOff val="35000"/>
                  </a:schemeClr>
                </a:solidFill>
                <a:latin typeface="Open Sans"/>
              </a:rPr>
              <a:t>kmers</a:t>
            </a:r>
            <a:r>
              <a:rPr lang="en-GB" sz="1600" b="1" dirty="0">
                <a:solidFill>
                  <a:schemeClr val="tx1">
                    <a:lumMod val="65000"/>
                    <a:lumOff val="35000"/>
                  </a:schemeClr>
                </a:solidFill>
                <a:latin typeface="Open Sans"/>
              </a:rPr>
              <a:t> </a:t>
            </a:r>
            <a:r>
              <a:rPr lang="en-GB" sz="1600" dirty="0">
                <a:solidFill>
                  <a:schemeClr val="tx1">
                    <a:lumMod val="65000"/>
                    <a:lumOff val="35000"/>
                  </a:schemeClr>
                </a:solidFill>
                <a:latin typeface="Open Sans"/>
              </a:rPr>
              <a:t>(is a very fast and low memory usage)</a:t>
            </a:r>
          </a:p>
          <a:p>
            <a:pPr marL="285750" indent="-285750">
              <a:lnSpc>
                <a:spcPct val="150000"/>
              </a:lnSpc>
              <a:buFont typeface="Arial" panose="020B0604020202020204" pitchFamily="34" charset="0"/>
              <a:buChar char="•"/>
            </a:pPr>
            <a:endParaRPr lang="en-GB" i="0" dirty="0">
              <a:solidFill>
                <a:schemeClr val="tx1">
                  <a:lumMod val="65000"/>
                  <a:lumOff val="35000"/>
                </a:schemeClr>
              </a:solidFill>
              <a:effectLst/>
              <a:latin typeface="Open Sans"/>
            </a:endParaRPr>
          </a:p>
          <a:p>
            <a:pPr marL="285750" indent="-285750">
              <a:lnSpc>
                <a:spcPct val="150000"/>
              </a:lnSpc>
              <a:buFont typeface="Arial" panose="020B0604020202020204" pitchFamily="34" charset="0"/>
              <a:buChar char="•"/>
            </a:pPr>
            <a:endParaRPr lang="en-GB" i="0" dirty="0">
              <a:solidFill>
                <a:schemeClr val="tx1">
                  <a:lumMod val="65000"/>
                  <a:lumOff val="35000"/>
                </a:schemeClr>
              </a:solidFill>
              <a:effectLst/>
              <a:latin typeface="Open Sans"/>
            </a:endParaRPr>
          </a:p>
        </p:txBody>
      </p:sp>
      <p:sp>
        <p:nvSpPr>
          <p:cNvPr id="4" name="Rectángulo 3"/>
          <p:cNvSpPr/>
          <p:nvPr/>
        </p:nvSpPr>
        <p:spPr>
          <a:xfrm>
            <a:off x="5826191" y="6555639"/>
            <a:ext cx="4953000" cy="246221"/>
          </a:xfrm>
          <a:prstGeom prst="rect">
            <a:avLst/>
          </a:prstGeom>
        </p:spPr>
        <p:txBody>
          <a:bodyPr>
            <a:spAutoFit/>
          </a:bodyPr>
          <a:lstStyle/>
          <a:p>
            <a:r>
              <a:rPr lang="en-US" sz="1000" dirty="0"/>
              <a:t>https://cgatoxford.wordpress.com/2015/10/12/road-testing-kallisto/</a:t>
            </a:r>
          </a:p>
        </p:txBody>
      </p:sp>
      <p:sp>
        <p:nvSpPr>
          <p:cNvPr id="9" name="Flecha abajo 8"/>
          <p:cNvSpPr/>
          <p:nvPr/>
        </p:nvSpPr>
        <p:spPr bwMode="auto">
          <a:xfrm>
            <a:off x="2248678" y="4424334"/>
            <a:ext cx="410546" cy="489443"/>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2643754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4570482"/>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b="1" i="0" dirty="0">
              <a:solidFill>
                <a:srgbClr val="7030A0"/>
              </a:solidFill>
              <a:effectLst/>
              <a:latin typeface="inherit"/>
            </a:endParaRPr>
          </a:p>
          <a:p>
            <a:pPr>
              <a:lnSpc>
                <a:spcPct val="150000"/>
              </a:lnSpc>
            </a:pPr>
            <a:endParaRPr lang="en-GB" b="1" dirty="0">
              <a:solidFill>
                <a:srgbClr val="7030A0"/>
              </a:solidFill>
              <a:latin typeface="inherit"/>
            </a:endParaRPr>
          </a:p>
          <a:p>
            <a:pPr marL="342900" indent="-342900">
              <a:lnSpc>
                <a:spcPct val="150000"/>
              </a:lnSpc>
              <a:buFont typeface="Arial" panose="020B0604020202020204" pitchFamily="34" charset="0"/>
              <a:buChar char="•"/>
            </a:pPr>
            <a:r>
              <a:rPr lang="en-GB" dirty="0">
                <a:solidFill>
                  <a:schemeClr val="tx1">
                    <a:lumMod val="65000"/>
                    <a:lumOff val="35000"/>
                  </a:schemeClr>
                </a:solidFill>
                <a:latin typeface="Open Sans"/>
              </a:rPr>
              <a:t>Nowadays there exist various tools:</a:t>
            </a:r>
          </a:p>
          <a:p>
            <a:pPr marL="342900" indent="-342900">
              <a:lnSpc>
                <a:spcPct val="150000"/>
              </a:lnSpc>
              <a:buFont typeface="Arial" panose="020B0604020202020204" pitchFamily="34" charset="0"/>
              <a:buChar char="•"/>
            </a:pPr>
            <a:endParaRPr lang="en-GB"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Ø"/>
            </a:pPr>
            <a:r>
              <a:rPr lang="en-GB" dirty="0">
                <a:solidFill>
                  <a:schemeClr val="tx1">
                    <a:lumMod val="65000"/>
                    <a:lumOff val="35000"/>
                  </a:schemeClr>
                </a:solidFill>
                <a:latin typeface="Open Sans"/>
              </a:rPr>
              <a:t>Salmon, </a:t>
            </a:r>
            <a:r>
              <a:rPr lang="en-GB" dirty="0" err="1">
                <a:solidFill>
                  <a:schemeClr val="tx1">
                    <a:lumMod val="65000"/>
                    <a:lumOff val="35000"/>
                  </a:schemeClr>
                </a:solidFill>
                <a:latin typeface="Open Sans"/>
              </a:rPr>
              <a:t>Kallisto</a:t>
            </a:r>
            <a:r>
              <a:rPr lang="en-GB" dirty="0">
                <a:solidFill>
                  <a:schemeClr val="tx1">
                    <a:lumMod val="65000"/>
                    <a:lumOff val="35000"/>
                  </a:schemeClr>
                </a:solidFill>
                <a:latin typeface="Open Sans"/>
              </a:rPr>
              <a:t>, Sailfish</a:t>
            </a:r>
          </a:p>
          <a:p>
            <a:pPr marL="800100" lvl="1" indent="-342900">
              <a:lnSpc>
                <a:spcPct val="150000"/>
              </a:lnSpc>
              <a:buFont typeface="Wingdings" panose="05000000000000000000" pitchFamily="2" charset="2"/>
              <a:buChar char="Ø"/>
            </a:pPr>
            <a:endParaRPr lang="en-GB" sz="1600" dirty="0">
              <a:solidFill>
                <a:schemeClr val="tx1">
                  <a:lumMod val="65000"/>
                  <a:lumOff val="35000"/>
                </a:schemeClr>
              </a:solidFill>
              <a:latin typeface="Open Sans"/>
            </a:endParaRPr>
          </a:p>
          <a:p>
            <a:pPr>
              <a:lnSpc>
                <a:spcPct val="150000"/>
              </a:lnSpc>
            </a:pPr>
            <a:r>
              <a:rPr lang="en-GB" dirty="0">
                <a:solidFill>
                  <a:schemeClr val="tx1">
                    <a:lumMod val="65000"/>
                    <a:lumOff val="35000"/>
                  </a:schemeClr>
                </a:solidFill>
                <a:latin typeface="Open Sans"/>
              </a:rPr>
              <a:t>PROS:</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Extremely Fast &amp; Lightweight (can quantify 20 million reads in  five minutes on a laptop computer)</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Easy to use</a:t>
            </a: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spTree>
    <p:extLst>
      <p:ext uri="{BB962C8B-B14F-4D97-AF65-F5344CB8AC3E}">
        <p14:creationId xmlns:p14="http://schemas.microsoft.com/office/powerpoint/2010/main" val="1665012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2.6 Alignment</a:t>
            </a:r>
          </a:p>
        </p:txBody>
      </p:sp>
      <p:sp>
        <p:nvSpPr>
          <p:cNvPr id="2" name="Rectángulo 1"/>
          <p:cNvSpPr/>
          <p:nvPr/>
        </p:nvSpPr>
        <p:spPr>
          <a:xfrm>
            <a:off x="460374" y="1417638"/>
            <a:ext cx="8950325" cy="4570482"/>
          </a:xfrm>
          <a:prstGeom prst="rect">
            <a:avLst/>
          </a:prstGeom>
        </p:spPr>
        <p:txBody>
          <a:bodyPr wrap="square">
            <a:spAutoFit/>
          </a:bodyPr>
          <a:lstStyle/>
          <a:p>
            <a:pPr>
              <a:lnSpc>
                <a:spcPct val="150000"/>
              </a:lnSpc>
            </a:pPr>
            <a:r>
              <a:rPr lang="en-GB" sz="2400" b="1" i="0" dirty="0">
                <a:solidFill>
                  <a:srgbClr val="7030A0"/>
                </a:solidFill>
                <a:effectLst/>
                <a:latin typeface="inherit"/>
              </a:rPr>
              <a:t>Alignment-independent quantification for RNA-</a:t>
            </a:r>
            <a:r>
              <a:rPr lang="en-GB" sz="2400" b="1" i="0" dirty="0" err="1">
                <a:solidFill>
                  <a:srgbClr val="7030A0"/>
                </a:solidFill>
                <a:effectLst/>
                <a:latin typeface="inherit"/>
              </a:rPr>
              <a:t>Seq</a:t>
            </a:r>
            <a:endParaRPr lang="en-GB" b="1" i="0" dirty="0">
              <a:solidFill>
                <a:srgbClr val="7030A0"/>
              </a:solidFill>
              <a:effectLst/>
              <a:latin typeface="inherit"/>
            </a:endParaRPr>
          </a:p>
          <a:p>
            <a:pPr>
              <a:lnSpc>
                <a:spcPct val="150000"/>
              </a:lnSpc>
            </a:pPr>
            <a:endParaRPr lang="en-GB" b="1" dirty="0">
              <a:solidFill>
                <a:srgbClr val="7030A0"/>
              </a:solidFill>
              <a:latin typeface="inherit"/>
            </a:endParaRPr>
          </a:p>
          <a:p>
            <a:pPr marL="342900" indent="-342900">
              <a:lnSpc>
                <a:spcPct val="150000"/>
              </a:lnSpc>
              <a:buFont typeface="Arial" panose="020B0604020202020204" pitchFamily="34" charset="0"/>
              <a:buChar char="•"/>
            </a:pPr>
            <a:r>
              <a:rPr lang="en-GB" dirty="0">
                <a:solidFill>
                  <a:schemeClr val="tx1">
                    <a:lumMod val="65000"/>
                    <a:lumOff val="35000"/>
                  </a:schemeClr>
                </a:solidFill>
                <a:latin typeface="Open Sans"/>
              </a:rPr>
              <a:t>Nowadays there exist various tools:</a:t>
            </a:r>
          </a:p>
          <a:p>
            <a:pPr marL="342900" indent="-342900">
              <a:lnSpc>
                <a:spcPct val="150000"/>
              </a:lnSpc>
              <a:buFont typeface="Arial" panose="020B0604020202020204" pitchFamily="34" charset="0"/>
              <a:buChar char="•"/>
            </a:pPr>
            <a:endParaRPr lang="en-GB"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Ø"/>
            </a:pPr>
            <a:r>
              <a:rPr lang="en-GB" dirty="0">
                <a:solidFill>
                  <a:schemeClr val="tx1">
                    <a:lumMod val="65000"/>
                    <a:lumOff val="35000"/>
                  </a:schemeClr>
                </a:solidFill>
                <a:latin typeface="Open Sans"/>
              </a:rPr>
              <a:t>Salmon, </a:t>
            </a:r>
            <a:r>
              <a:rPr lang="en-GB" dirty="0" err="1">
                <a:solidFill>
                  <a:schemeClr val="tx1">
                    <a:lumMod val="65000"/>
                    <a:lumOff val="35000"/>
                  </a:schemeClr>
                </a:solidFill>
                <a:latin typeface="Open Sans"/>
              </a:rPr>
              <a:t>Kallisto</a:t>
            </a:r>
            <a:r>
              <a:rPr lang="en-GB" dirty="0">
                <a:solidFill>
                  <a:schemeClr val="tx1">
                    <a:lumMod val="65000"/>
                    <a:lumOff val="35000"/>
                  </a:schemeClr>
                </a:solidFill>
                <a:latin typeface="Open Sans"/>
              </a:rPr>
              <a:t>, Sailfish</a:t>
            </a:r>
          </a:p>
          <a:p>
            <a:pPr marL="800100" lvl="1" indent="-342900">
              <a:lnSpc>
                <a:spcPct val="150000"/>
              </a:lnSpc>
              <a:buFont typeface="Wingdings" panose="05000000000000000000" pitchFamily="2" charset="2"/>
              <a:buChar char="Ø"/>
            </a:pPr>
            <a:endParaRPr lang="en-GB" sz="1600" dirty="0">
              <a:solidFill>
                <a:schemeClr val="tx1">
                  <a:lumMod val="65000"/>
                  <a:lumOff val="35000"/>
                </a:schemeClr>
              </a:solidFill>
              <a:latin typeface="Open Sans"/>
            </a:endParaRPr>
          </a:p>
          <a:p>
            <a:pPr>
              <a:lnSpc>
                <a:spcPct val="150000"/>
              </a:lnSpc>
            </a:pPr>
            <a:r>
              <a:rPr lang="en-GB" dirty="0">
                <a:solidFill>
                  <a:schemeClr val="tx1">
                    <a:lumMod val="65000"/>
                    <a:lumOff val="35000"/>
                  </a:schemeClr>
                </a:solidFill>
                <a:latin typeface="Open Sans"/>
              </a:rPr>
              <a:t>PROS:</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Extremely Fast &amp; Lightweight (can quantify 20 million reads in  five minutes on a laptop computer)</a:t>
            </a:r>
          </a:p>
          <a:p>
            <a:pPr marL="742950" lvl="1" indent="-285750">
              <a:buFont typeface="Arial" panose="020B0604020202020204" pitchFamily="34" charset="0"/>
              <a:buChar char="•"/>
            </a:pPr>
            <a:r>
              <a:rPr lang="en-GB" sz="1600" dirty="0">
                <a:solidFill>
                  <a:schemeClr val="tx1">
                    <a:lumMod val="65000"/>
                    <a:lumOff val="35000"/>
                  </a:schemeClr>
                </a:solidFill>
                <a:latin typeface="Open Sans"/>
              </a:rPr>
              <a:t>Easy to use</a:t>
            </a: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7" name="Imagen 6"/>
          <p:cNvPicPr>
            <a:picLocks noChangeAspect="1"/>
          </p:cNvPicPr>
          <p:nvPr/>
        </p:nvPicPr>
        <p:blipFill>
          <a:blip r:embed="rId3" cstate="print"/>
          <a:stretch>
            <a:fillRect/>
          </a:stretch>
        </p:blipFill>
        <p:spPr>
          <a:xfrm rot="20260579">
            <a:off x="483382" y="2604716"/>
            <a:ext cx="7741101" cy="1648568"/>
          </a:xfrm>
          <a:prstGeom prst="rect">
            <a:avLst/>
          </a:prstGeom>
        </p:spPr>
      </p:pic>
      <p:pic>
        <p:nvPicPr>
          <p:cNvPr id="8" name="Imagen 7"/>
          <p:cNvPicPr>
            <a:picLocks noChangeAspect="1"/>
          </p:cNvPicPr>
          <p:nvPr/>
        </p:nvPicPr>
        <p:blipFill>
          <a:blip r:embed="rId4" cstate="print"/>
          <a:stretch>
            <a:fillRect/>
          </a:stretch>
        </p:blipFill>
        <p:spPr>
          <a:xfrm rot="20222471">
            <a:off x="1038889" y="5085993"/>
            <a:ext cx="2475361" cy="428428"/>
          </a:xfrm>
          <a:prstGeom prst="rect">
            <a:avLst/>
          </a:prstGeom>
        </p:spPr>
      </p:pic>
      <p:pic>
        <p:nvPicPr>
          <p:cNvPr id="9" name="Imagen 8"/>
          <p:cNvPicPr>
            <a:picLocks noChangeAspect="1"/>
          </p:cNvPicPr>
          <p:nvPr/>
        </p:nvPicPr>
        <p:blipFill>
          <a:blip r:embed="rId5" cstate="print"/>
          <a:stretch>
            <a:fillRect/>
          </a:stretch>
        </p:blipFill>
        <p:spPr>
          <a:xfrm rot="20123415">
            <a:off x="1068093" y="4292676"/>
            <a:ext cx="8105933" cy="863430"/>
          </a:xfrm>
          <a:prstGeom prst="rect">
            <a:avLst/>
          </a:prstGeom>
        </p:spPr>
      </p:pic>
      <p:sp>
        <p:nvSpPr>
          <p:cNvPr id="3" name="Elipse 2"/>
          <p:cNvSpPr/>
          <p:nvPr/>
        </p:nvSpPr>
        <p:spPr bwMode="auto">
          <a:xfrm rot="20093901">
            <a:off x="2092770" y="4528011"/>
            <a:ext cx="5696220" cy="825190"/>
          </a:xfrm>
          <a:prstGeom prst="ellipse">
            <a:avLst/>
          </a:prstGeom>
          <a:noFill/>
          <a:ln w="1905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555790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2613690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638812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9" name="Rectángulo 8"/>
          <p:cNvSpPr/>
          <p:nvPr/>
        </p:nvSpPr>
        <p:spPr>
          <a:xfrm>
            <a:off x="1275587" y="5727718"/>
            <a:ext cx="2727029" cy="261610"/>
          </a:xfrm>
          <a:prstGeom prst="rect">
            <a:avLst/>
          </a:prstGeom>
        </p:spPr>
        <p:txBody>
          <a:bodyPr wrap="none">
            <a:spAutoFit/>
          </a:bodyPr>
          <a:lstStyle/>
          <a:p>
            <a:r>
              <a:rPr lang="es-ES" sz="1100" dirty="0"/>
              <a:t>https://www.nature.com/articles/nbt.1621</a:t>
            </a:r>
          </a:p>
        </p:txBody>
      </p:sp>
      <p:pic>
        <p:nvPicPr>
          <p:cNvPr id="2" name="Imagen 1"/>
          <p:cNvPicPr>
            <a:picLocks noChangeAspect="1"/>
          </p:cNvPicPr>
          <p:nvPr/>
        </p:nvPicPr>
        <p:blipFill rotWithShape="1">
          <a:blip r:embed="rId3"/>
          <a:srcRect t="26573" b="435"/>
          <a:stretch/>
        </p:blipFill>
        <p:spPr>
          <a:xfrm>
            <a:off x="4638907" y="252852"/>
            <a:ext cx="5030480" cy="6605148"/>
          </a:xfrm>
          <a:prstGeom prst="rect">
            <a:avLst/>
          </a:prstGeom>
        </p:spPr>
      </p:pic>
      <p:pic>
        <p:nvPicPr>
          <p:cNvPr id="3" name="Imagen 2"/>
          <p:cNvPicPr>
            <a:picLocks noChangeAspect="1"/>
          </p:cNvPicPr>
          <p:nvPr/>
        </p:nvPicPr>
        <p:blipFill rotWithShape="1">
          <a:blip r:embed="rId3"/>
          <a:srcRect b="67220"/>
          <a:stretch/>
        </p:blipFill>
        <p:spPr>
          <a:xfrm>
            <a:off x="155575" y="1572826"/>
            <a:ext cx="4178479" cy="2463915"/>
          </a:xfrm>
          <a:prstGeom prst="rect">
            <a:avLst/>
          </a:prstGeom>
        </p:spPr>
      </p:pic>
      <p:sp>
        <p:nvSpPr>
          <p:cNvPr id="4" name="Arco 3"/>
          <p:cNvSpPr/>
          <p:nvPr/>
        </p:nvSpPr>
        <p:spPr bwMode="auto">
          <a:xfrm rot="9871909">
            <a:off x="3009227" y="3022400"/>
            <a:ext cx="1986776" cy="1761892"/>
          </a:xfrm>
          <a:prstGeom prst="arc">
            <a:avLst/>
          </a:prstGeom>
          <a:noFill/>
          <a:ln w="28575" cap="flat" cmpd="sng" algn="ctr">
            <a:solidFill>
              <a:srgbClr val="993489"/>
            </a:solidFill>
            <a:prstDash val="solid"/>
            <a:round/>
            <a:headEnd type="arrow" w="med" len="med"/>
            <a:tailEnd type="none" w="med" len="med"/>
          </a:ln>
          <a:effectLst/>
        </p:spPr>
        <p:txBody>
          <a:bodyPr rtlCol="0" anchor="ctr"/>
          <a:lstStyle/>
          <a:p>
            <a:pPr algn="ctr"/>
            <a:endParaRPr lang="es-ES"/>
          </a:p>
        </p:txBody>
      </p:sp>
    </p:spTree>
    <p:extLst>
      <p:ext uri="{BB962C8B-B14F-4D97-AF65-F5344CB8AC3E}">
        <p14:creationId xmlns:p14="http://schemas.microsoft.com/office/powerpoint/2010/main" val="303864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err="1" smtClean="0">
                <a:solidFill>
                  <a:schemeClr val="tx1"/>
                </a:solidFill>
                <a:ea typeface="ＭＳ Ｐゴシック" pitchFamily="34" charset="-128"/>
                <a:cs typeface="ＭＳ Ｐゴシック" charset="0"/>
              </a:rPr>
              <a:t>Vizualization</a:t>
            </a:r>
            <a:endParaRPr lang="en-GB" sz="1800" b="1" dirty="0" smtClean="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607869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101807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Introduction to </a:t>
            </a:r>
            <a:r>
              <a:rPr kumimoji="0" lang="en-US" sz="2400" b="1" i="0" u="none" strike="noStrike" kern="0" cap="none" spc="0" normalizeH="0" baseline="0" noProof="0" dirty="0" err="1">
                <a:ln>
                  <a:noFill/>
                </a:ln>
                <a:solidFill>
                  <a:schemeClr val="bg1"/>
                </a:solidFill>
                <a:effectLst/>
                <a:uLnTx/>
                <a:uFillTx/>
                <a:latin typeface="+mj-lt"/>
                <a:ea typeface="+mj-ea"/>
                <a:cs typeface="+mj-cs"/>
              </a:rPr>
              <a:t>omic</a:t>
            </a:r>
            <a:r>
              <a:rPr kumimoji="0" lang="en-US" sz="2400" b="1" i="0" u="none" strike="noStrike" kern="0" cap="none" spc="0" normalizeH="0" baseline="0" noProof="0" dirty="0">
                <a:ln>
                  <a:noFill/>
                </a:ln>
                <a:solidFill>
                  <a:schemeClr val="bg1"/>
                </a:solidFill>
                <a:effectLst/>
                <a:uLnTx/>
                <a:uFillTx/>
                <a:latin typeface="+mj-lt"/>
                <a:ea typeface="+mj-ea"/>
                <a:cs typeface="+mj-cs"/>
              </a:rPr>
              <a:t> data</a:t>
            </a:r>
            <a:r>
              <a:rPr kumimoji="0" lang="en-US" sz="2400" b="1" i="0" u="none" strike="noStrike" kern="0" cap="none" spc="0" normalizeH="0" noProof="0" dirty="0">
                <a:ln>
                  <a:noFill/>
                </a:ln>
                <a:solidFill>
                  <a:schemeClr val="bg1"/>
                </a:solidFill>
                <a:effectLst/>
                <a:uLnTx/>
                <a:uFillTx/>
                <a:latin typeface="+mj-lt"/>
                <a:ea typeface="+mj-ea"/>
                <a:cs typeface="+mj-cs"/>
              </a:rPr>
              <a:t> analysis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grpSp>
        <p:nvGrpSpPr>
          <p:cNvPr id="2" name="Grupo 1"/>
          <p:cNvGrpSpPr/>
          <p:nvPr/>
        </p:nvGrpSpPr>
        <p:grpSpPr>
          <a:xfrm>
            <a:off x="830424" y="1417637"/>
            <a:ext cx="8146599" cy="5057807"/>
            <a:chOff x="505710" y="571480"/>
            <a:chExt cx="8471313" cy="5572164"/>
          </a:xfrm>
        </p:grpSpPr>
        <p:sp>
          <p:nvSpPr>
            <p:cNvPr id="6" name="11 Rectángulo redondeado"/>
            <p:cNvSpPr/>
            <p:nvPr/>
          </p:nvSpPr>
          <p:spPr>
            <a:xfrm>
              <a:off x="3345645" y="57148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QUESTION</a:t>
              </a:r>
            </a:p>
          </p:txBody>
        </p:sp>
        <p:sp>
          <p:nvSpPr>
            <p:cNvPr id="7" name="12 Rectángulo redondeado"/>
            <p:cNvSpPr/>
            <p:nvPr/>
          </p:nvSpPr>
          <p:spPr>
            <a:xfrm>
              <a:off x="3345645" y="128586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EXPERIMENTAL DESIGN</a:t>
              </a:r>
            </a:p>
          </p:txBody>
        </p:sp>
        <p:sp>
          <p:nvSpPr>
            <p:cNvPr id="8" name="13 Rectángulo redondeado"/>
            <p:cNvSpPr/>
            <p:nvPr/>
          </p:nvSpPr>
          <p:spPr>
            <a:xfrm>
              <a:off x="3355891" y="1974330"/>
              <a:ext cx="2357454" cy="428628"/>
            </a:xfrm>
            <a:prstGeom prst="roundRect">
              <a:avLst/>
            </a:prstGeom>
            <a:solidFill>
              <a:srgbClr val="3E97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OMICS EXPERIMENT</a:t>
              </a:r>
            </a:p>
          </p:txBody>
        </p:sp>
        <p:sp>
          <p:nvSpPr>
            <p:cNvPr id="9" name="14 Rectángulo redondeado"/>
            <p:cNvSpPr/>
            <p:nvPr/>
          </p:nvSpPr>
          <p:spPr>
            <a:xfrm>
              <a:off x="3360099" y="2656805"/>
              <a:ext cx="2357454" cy="42862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QUALITY CONTROL</a:t>
              </a:r>
            </a:p>
          </p:txBody>
        </p:sp>
        <p:sp>
          <p:nvSpPr>
            <p:cNvPr id="10" name="15 Rectángulo redondeado"/>
            <p:cNvSpPr/>
            <p:nvPr/>
          </p:nvSpPr>
          <p:spPr>
            <a:xfrm>
              <a:off x="3360544" y="3327991"/>
              <a:ext cx="2357454" cy="42862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NORMALIZATION</a:t>
              </a:r>
            </a:p>
          </p:txBody>
        </p:sp>
        <p:sp>
          <p:nvSpPr>
            <p:cNvPr id="11" name="16 Rectángulo redondeado"/>
            <p:cNvSpPr/>
            <p:nvPr/>
          </p:nvSpPr>
          <p:spPr>
            <a:xfrm>
              <a:off x="952472" y="4000504"/>
              <a:ext cx="7500990" cy="1214446"/>
            </a:xfrm>
            <a:prstGeom prst="roundRect">
              <a:avLst/>
            </a:prstGeom>
            <a:solidFill>
              <a:srgbClr val="FF99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993489"/>
                  </a:solidFill>
                </a:rPr>
                <a:t>ANALYSIS</a:t>
              </a:r>
            </a:p>
          </p:txBody>
        </p:sp>
        <p:sp>
          <p:nvSpPr>
            <p:cNvPr id="12" name="17 Rectángulo redondeado"/>
            <p:cNvSpPr/>
            <p:nvPr/>
          </p:nvSpPr>
          <p:spPr>
            <a:xfrm>
              <a:off x="2738422"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ESTIMATION</a:t>
              </a:r>
            </a:p>
          </p:txBody>
        </p:sp>
        <p:sp>
          <p:nvSpPr>
            <p:cNvPr id="14" name="18 Rectángulo redondeado"/>
            <p:cNvSpPr/>
            <p:nvPr/>
          </p:nvSpPr>
          <p:spPr>
            <a:xfrm>
              <a:off x="5381628"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TESTING</a:t>
              </a:r>
            </a:p>
          </p:txBody>
        </p:sp>
        <p:sp>
          <p:nvSpPr>
            <p:cNvPr id="15" name="19 Rectángulo redondeado"/>
            <p:cNvSpPr/>
            <p:nvPr/>
          </p:nvSpPr>
          <p:spPr>
            <a:xfrm>
              <a:off x="7096140"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CLUSTERING</a:t>
              </a:r>
            </a:p>
          </p:txBody>
        </p:sp>
        <p:sp>
          <p:nvSpPr>
            <p:cNvPr id="16" name="21 Rectángulo redondeado"/>
            <p:cNvSpPr/>
            <p:nvPr/>
          </p:nvSpPr>
          <p:spPr>
            <a:xfrm>
              <a:off x="1095348" y="4286256"/>
              <a:ext cx="1285884" cy="5715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FILTERING</a:t>
              </a:r>
            </a:p>
          </p:txBody>
        </p:sp>
        <p:sp>
          <p:nvSpPr>
            <p:cNvPr id="17" name="22 Rectángulo redondeado"/>
            <p:cNvSpPr/>
            <p:nvPr/>
          </p:nvSpPr>
          <p:spPr>
            <a:xfrm>
              <a:off x="3345645" y="5572140"/>
              <a:ext cx="2357454" cy="571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993489"/>
                  </a:solidFill>
                </a:rPr>
                <a:t>BIOLOGICAL VERIFICATION AND INTERPRETATION</a:t>
              </a:r>
            </a:p>
          </p:txBody>
        </p:sp>
        <p:sp>
          <p:nvSpPr>
            <p:cNvPr id="18" name="23 Flecha abajo"/>
            <p:cNvSpPr/>
            <p:nvPr/>
          </p:nvSpPr>
          <p:spPr>
            <a:xfrm>
              <a:off x="4345777" y="107154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24 Flecha abajo"/>
            <p:cNvSpPr/>
            <p:nvPr/>
          </p:nvSpPr>
          <p:spPr>
            <a:xfrm>
              <a:off x="4345777" y="175625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25 Flecha abajo"/>
            <p:cNvSpPr/>
            <p:nvPr/>
          </p:nvSpPr>
          <p:spPr>
            <a:xfrm>
              <a:off x="4345777" y="3786190"/>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26 Flecha abajo"/>
            <p:cNvSpPr/>
            <p:nvPr/>
          </p:nvSpPr>
          <p:spPr>
            <a:xfrm>
              <a:off x="4345777" y="312497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27 Flecha abajo"/>
            <p:cNvSpPr/>
            <p:nvPr/>
          </p:nvSpPr>
          <p:spPr>
            <a:xfrm>
              <a:off x="4345777" y="2453123"/>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28 Flecha abajo"/>
            <p:cNvSpPr/>
            <p:nvPr/>
          </p:nvSpPr>
          <p:spPr>
            <a:xfrm>
              <a:off x="4345777" y="5357826"/>
              <a:ext cx="142876" cy="14287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33 Conector recto"/>
            <p:cNvCxnSpPr>
              <a:stCxn id="17" idx="3"/>
            </p:cNvCxnSpPr>
            <p:nvPr/>
          </p:nvCxnSpPr>
          <p:spPr>
            <a:xfrm>
              <a:off x="5703099" y="5857892"/>
              <a:ext cx="3273924"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34 Conector recto"/>
            <p:cNvCxnSpPr/>
            <p:nvPr/>
          </p:nvCxnSpPr>
          <p:spPr>
            <a:xfrm rot="16200000" flipH="1">
              <a:off x="6807273" y="3717866"/>
              <a:ext cx="4311753" cy="192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38 Conector recto de flecha"/>
            <p:cNvCxnSpPr/>
            <p:nvPr/>
          </p:nvCxnSpPr>
          <p:spPr>
            <a:xfrm rot="10800000">
              <a:off x="5738818" y="1571612"/>
              <a:ext cx="321471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41 Conector recto"/>
            <p:cNvCxnSpPr>
              <a:stCxn id="9" idx="1"/>
            </p:cNvCxnSpPr>
            <p:nvPr/>
          </p:nvCxnSpPr>
          <p:spPr>
            <a:xfrm rot="10800000">
              <a:off x="2721935" y="2870791"/>
              <a:ext cx="638164" cy="3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44 Conector recto"/>
            <p:cNvCxnSpPr/>
            <p:nvPr/>
          </p:nvCxnSpPr>
          <p:spPr>
            <a:xfrm rot="5400000" flipH="1" flipV="1">
              <a:off x="2411967" y="2525560"/>
              <a:ext cx="661101" cy="8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46 Conector recto de flecha"/>
            <p:cNvCxnSpPr/>
            <p:nvPr/>
          </p:nvCxnSpPr>
          <p:spPr>
            <a:xfrm flipV="1">
              <a:off x="2738422" y="2200940"/>
              <a:ext cx="589569" cy="13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49 Conector recto"/>
            <p:cNvCxnSpPr/>
            <p:nvPr/>
          </p:nvCxnSpPr>
          <p:spPr>
            <a:xfrm>
              <a:off x="523844" y="5857892"/>
              <a:ext cx="2845296" cy="2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51 Conector recto"/>
            <p:cNvCxnSpPr/>
            <p:nvPr/>
          </p:nvCxnSpPr>
          <p:spPr>
            <a:xfrm rot="16200000" flipH="1">
              <a:off x="-164265" y="5172199"/>
              <a:ext cx="1356757" cy="7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54 Conector recto de flecha"/>
            <p:cNvCxnSpPr/>
            <p:nvPr/>
          </p:nvCxnSpPr>
          <p:spPr>
            <a:xfrm flipV="1">
              <a:off x="505710" y="4503544"/>
              <a:ext cx="454351" cy="7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 name="Abrir llave 2"/>
          <p:cNvSpPr/>
          <p:nvPr/>
        </p:nvSpPr>
        <p:spPr bwMode="auto">
          <a:xfrm>
            <a:off x="2519265" y="1268963"/>
            <a:ext cx="326572" cy="2041506"/>
          </a:xfrm>
          <a:prstGeom prst="leftBrace">
            <a:avLst/>
          </a:prstGeom>
          <a:noFill/>
          <a:ln w="28575" cap="flat" cmpd="sng" algn="ctr">
            <a:solidFill>
              <a:srgbClr val="7D468C"/>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4" name="CuadroTexto 3"/>
          <p:cNvSpPr txBox="1"/>
          <p:nvPr/>
        </p:nvSpPr>
        <p:spPr>
          <a:xfrm>
            <a:off x="1260061" y="2074272"/>
            <a:ext cx="1371600" cy="400110"/>
          </a:xfrm>
          <a:prstGeom prst="rect">
            <a:avLst/>
          </a:prstGeom>
          <a:noFill/>
        </p:spPr>
        <p:txBody>
          <a:bodyPr wrap="square" rtlCol="0">
            <a:spAutoFit/>
          </a:bodyPr>
          <a:lstStyle/>
          <a:p>
            <a:pPr algn="just"/>
            <a:r>
              <a:rPr lang="en-US" sz="2000" dirty="0">
                <a:solidFill>
                  <a:srgbClr val="800080"/>
                </a:solidFill>
                <a:effectLst>
                  <a:outerShdw blurRad="38100" dist="38100" dir="2700000" algn="tl">
                    <a:srgbClr val="000000">
                      <a:alpha val="43137"/>
                    </a:srgbClr>
                  </a:outerShdw>
                </a:effectLst>
                <a:latin typeface="+mn-lt"/>
              </a:rPr>
              <a:t>WET LAB</a:t>
            </a:r>
          </a:p>
        </p:txBody>
      </p:sp>
      <p:sp>
        <p:nvSpPr>
          <p:cNvPr id="35" name="Abrir llave 34"/>
          <p:cNvSpPr/>
          <p:nvPr/>
        </p:nvSpPr>
        <p:spPr bwMode="auto">
          <a:xfrm flipH="1">
            <a:off x="8408601" y="3289066"/>
            <a:ext cx="399149" cy="2473098"/>
          </a:xfrm>
          <a:prstGeom prst="leftBrace">
            <a:avLst>
              <a:gd name="adj1" fmla="val 8333"/>
              <a:gd name="adj2" fmla="val 48894"/>
            </a:avLst>
          </a:prstGeom>
          <a:noFill/>
          <a:ln w="28575" cap="flat" cmpd="sng" algn="ctr">
            <a:solidFill>
              <a:srgbClr val="7D468C"/>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36" name="CuadroTexto 35"/>
          <p:cNvSpPr txBox="1"/>
          <p:nvPr/>
        </p:nvSpPr>
        <p:spPr>
          <a:xfrm>
            <a:off x="8894659" y="4282318"/>
            <a:ext cx="1371600" cy="400110"/>
          </a:xfrm>
          <a:prstGeom prst="rect">
            <a:avLst/>
          </a:prstGeom>
          <a:noFill/>
        </p:spPr>
        <p:txBody>
          <a:bodyPr wrap="square" rtlCol="0">
            <a:spAutoFit/>
          </a:bodyPr>
          <a:lstStyle/>
          <a:p>
            <a:pPr algn="just"/>
            <a:r>
              <a:rPr lang="en-US" sz="2000" dirty="0" smtClean="0">
                <a:solidFill>
                  <a:srgbClr val="800080"/>
                </a:solidFill>
                <a:effectLst>
                  <a:outerShdw blurRad="38100" dist="38100" dir="2700000" algn="tl">
                    <a:srgbClr val="000000">
                      <a:alpha val="43137"/>
                    </a:srgbClr>
                  </a:outerShdw>
                </a:effectLst>
                <a:latin typeface="+mn-lt"/>
              </a:rPr>
              <a:t>DRY </a:t>
            </a:r>
            <a:r>
              <a:rPr lang="en-US" sz="2000" dirty="0">
                <a:solidFill>
                  <a:srgbClr val="800080"/>
                </a:solidFill>
                <a:effectLst>
                  <a:outerShdw blurRad="38100" dist="38100" dir="2700000" algn="tl">
                    <a:srgbClr val="000000">
                      <a:alpha val="43137"/>
                    </a:srgbClr>
                  </a:outerShdw>
                </a:effectLst>
                <a:latin typeface="+mn-lt"/>
              </a:rPr>
              <a:t>LAB</a:t>
            </a:r>
          </a:p>
        </p:txBody>
      </p:sp>
    </p:spTree>
    <p:extLst>
      <p:ext uri="{BB962C8B-B14F-4D97-AF65-F5344CB8AC3E}">
        <p14:creationId xmlns:p14="http://schemas.microsoft.com/office/powerpoint/2010/main" val="5070003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659793" y="6405532"/>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8" name="Cerrar llave 7"/>
          <p:cNvSpPr/>
          <p:nvPr/>
        </p:nvSpPr>
        <p:spPr bwMode="auto">
          <a:xfrm flipH="1">
            <a:off x="5497428" y="1574438"/>
            <a:ext cx="417949" cy="4419962"/>
          </a:xfrm>
          <a:prstGeom prst="rightBrace">
            <a:avLst>
              <a:gd name="adj1" fmla="val 42480"/>
              <a:gd name="adj2" fmla="val 70486"/>
            </a:avLst>
          </a:prstGeom>
          <a:noFill/>
          <a:ln w="28575" cap="flat" cmpd="sng" algn="ctr">
            <a:solidFill>
              <a:srgbClr val="7030A0"/>
            </a:solidFill>
            <a:prstDash val="solid"/>
            <a:round/>
            <a:headEnd type="none" w="med" len="med"/>
            <a:tailEnd type="none" w="med" len="med"/>
          </a:ln>
          <a:effectLst/>
        </p:spPr>
        <p:txBody>
          <a:bodyPr rtlCol="0" anchor="ctr"/>
          <a:lstStyle/>
          <a:p>
            <a:pPr algn="ctr"/>
            <a:endParaRPr lang="es-ES"/>
          </a:p>
        </p:txBody>
      </p:sp>
      <p:sp>
        <p:nvSpPr>
          <p:cNvPr id="9" name="CuadroTexto 8"/>
          <p:cNvSpPr txBox="1"/>
          <p:nvPr/>
        </p:nvSpPr>
        <p:spPr>
          <a:xfrm>
            <a:off x="6029434" y="1574437"/>
            <a:ext cx="2945760" cy="1015663"/>
          </a:xfrm>
          <a:prstGeom prst="rect">
            <a:avLst/>
          </a:prstGeom>
          <a:noFill/>
        </p:spPr>
        <p:txBody>
          <a:bodyPr wrap="square" rtlCol="0">
            <a:spAutoFit/>
          </a:bodyPr>
          <a:lstStyle/>
          <a:p>
            <a:pPr algn="just"/>
            <a:r>
              <a:rPr lang="ca-ES" sz="2000" b="1" dirty="0" err="1" smtClean="0">
                <a:solidFill>
                  <a:schemeClr val="tx1">
                    <a:lumMod val="85000"/>
                    <a:lumOff val="15000"/>
                  </a:schemeClr>
                </a:solidFill>
                <a:latin typeface="+mn-lt"/>
              </a:rPr>
              <a:t>Count-based</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methods</a:t>
            </a:r>
            <a:r>
              <a:rPr lang="ca-ES" sz="2000" dirty="0" smtClean="0">
                <a:solidFill>
                  <a:schemeClr val="tx1">
                    <a:lumMod val="85000"/>
                    <a:lumOff val="15000"/>
                  </a:schemeClr>
                </a:solidFill>
                <a:latin typeface="+mn-lt"/>
              </a:rPr>
              <a:t>: </a:t>
            </a:r>
          </a:p>
          <a:p>
            <a:pPr algn="just"/>
            <a:r>
              <a:rPr lang="ca-ES" sz="2000" dirty="0" err="1" smtClean="0">
                <a:solidFill>
                  <a:schemeClr val="tx1">
                    <a:lumMod val="85000"/>
                    <a:lumOff val="15000"/>
                  </a:schemeClr>
                </a:solidFill>
                <a:latin typeface="+mn-lt"/>
              </a:rPr>
              <a:t>assign</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reads</a:t>
            </a:r>
            <a:r>
              <a:rPr lang="ca-ES" sz="2000" dirty="0" smtClean="0">
                <a:solidFill>
                  <a:schemeClr val="tx1">
                    <a:lumMod val="85000"/>
                    <a:lumOff val="15000"/>
                  </a:schemeClr>
                </a:solidFill>
                <a:latin typeface="+mn-lt"/>
              </a:rPr>
              <a:t> to </a:t>
            </a:r>
            <a:r>
              <a:rPr lang="ca-ES" sz="2000" dirty="0" err="1" smtClean="0">
                <a:solidFill>
                  <a:schemeClr val="tx1">
                    <a:lumMod val="85000"/>
                    <a:lumOff val="15000"/>
                  </a:schemeClr>
                </a:solidFill>
                <a:latin typeface="+mn-lt"/>
              </a:rPr>
              <a:t>transcripts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directly</a:t>
            </a:r>
            <a:r>
              <a:rPr lang="ca-ES" sz="2000" dirty="0" smtClean="0">
                <a:solidFill>
                  <a:schemeClr val="tx1">
                    <a:lumMod val="85000"/>
                    <a:lumOff val="15000"/>
                  </a:schemeClr>
                </a:solidFill>
                <a:latin typeface="+mn-lt"/>
              </a:rPr>
              <a:t>. </a:t>
            </a:r>
            <a:endParaRPr lang="es-ES" sz="2000" dirty="0" smtClean="0">
              <a:solidFill>
                <a:schemeClr val="tx1">
                  <a:lumMod val="85000"/>
                  <a:lumOff val="15000"/>
                </a:schemeClr>
              </a:solidFill>
              <a:latin typeface="+mn-lt"/>
            </a:endParaRPr>
          </a:p>
        </p:txBody>
      </p:sp>
      <p:sp>
        <p:nvSpPr>
          <p:cNvPr id="10" name="Rectángulo 9"/>
          <p:cNvSpPr/>
          <p:nvPr/>
        </p:nvSpPr>
        <p:spPr>
          <a:xfrm>
            <a:off x="6029434" y="2824301"/>
            <a:ext cx="3125855" cy="3170099"/>
          </a:xfrm>
          <a:prstGeom prst="rect">
            <a:avLst/>
          </a:prstGeom>
        </p:spPr>
        <p:txBody>
          <a:bodyPr wrap="square">
            <a:spAutoFit/>
          </a:bodyPr>
          <a:lstStyle/>
          <a:p>
            <a:r>
              <a:rPr lang="en-US" sz="2000" b="1" dirty="0" smtClean="0">
                <a:solidFill>
                  <a:schemeClr val="tx1">
                    <a:lumMod val="85000"/>
                    <a:lumOff val="15000"/>
                  </a:schemeClr>
                </a:solidFill>
                <a:latin typeface="+mn-lt"/>
              </a:rPr>
              <a:t>Abundance based methods</a:t>
            </a:r>
            <a:r>
              <a:rPr lang="en-US" sz="2000" dirty="0" smtClean="0">
                <a:solidFill>
                  <a:schemeClr val="tx1">
                    <a:lumMod val="85000"/>
                    <a:lumOff val="15000"/>
                  </a:schemeClr>
                </a:solidFill>
                <a:latin typeface="+mn-lt"/>
              </a:rPr>
              <a:t>: assign </a:t>
            </a:r>
            <a:r>
              <a:rPr lang="en-US" sz="2000" dirty="0">
                <a:solidFill>
                  <a:schemeClr val="tx1">
                    <a:lumMod val="85000"/>
                    <a:lumOff val="15000"/>
                  </a:schemeClr>
                </a:solidFill>
                <a:latin typeface="+mn-lt"/>
              </a:rPr>
              <a:t>abundance of each transcript with a probabilistic model that makes use of info such as fragment length distribution </a:t>
            </a:r>
            <a:r>
              <a:rPr lang="en-US" sz="2000" dirty="0" smtClean="0">
                <a:solidFill>
                  <a:schemeClr val="tx1">
                    <a:lumMod val="85000"/>
                    <a:lumOff val="15000"/>
                  </a:schemeClr>
                </a:solidFill>
                <a:latin typeface="+mn-lt"/>
              </a:rPr>
              <a:t>etc. Many software </a:t>
            </a:r>
            <a:r>
              <a:rPr lang="en-US" sz="2000" dirty="0">
                <a:solidFill>
                  <a:schemeClr val="tx1">
                    <a:lumMod val="85000"/>
                    <a:lumOff val="15000"/>
                  </a:schemeClr>
                </a:solidFill>
                <a:latin typeface="+mn-lt"/>
              </a:rPr>
              <a:t>tools want raw counts for input because they do their own </a:t>
            </a:r>
            <a:r>
              <a:rPr lang="en-US" sz="2000" u="sng" dirty="0">
                <a:solidFill>
                  <a:schemeClr val="tx1">
                    <a:lumMod val="85000"/>
                    <a:lumOff val="15000"/>
                  </a:schemeClr>
                </a:solidFill>
                <a:latin typeface="+mn-lt"/>
              </a:rPr>
              <a:t>normalization</a:t>
            </a:r>
            <a:r>
              <a:rPr lang="en-US" sz="2000" dirty="0">
                <a:solidFill>
                  <a:schemeClr val="tx1">
                    <a:lumMod val="85000"/>
                    <a:lumOff val="15000"/>
                  </a:schemeClr>
                </a:solidFill>
                <a:latin typeface="+mn-lt"/>
              </a:rPr>
              <a:t>.</a:t>
            </a:r>
            <a:endParaRPr lang="es-ES" sz="2000" dirty="0">
              <a:solidFill>
                <a:schemeClr val="tx1">
                  <a:lumMod val="85000"/>
                  <a:lumOff val="15000"/>
                </a:schemeClr>
              </a:solidFill>
              <a:latin typeface="+mn-lt"/>
            </a:endParaRPr>
          </a:p>
        </p:txBody>
      </p:sp>
    </p:spTree>
    <p:extLst>
      <p:ext uri="{BB962C8B-B14F-4D97-AF65-F5344CB8AC3E}">
        <p14:creationId xmlns:p14="http://schemas.microsoft.com/office/powerpoint/2010/main" val="1127417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2.5 RNA-</a:t>
            </a:r>
            <a:r>
              <a:rPr kumimoji="0" lang="en-US" sz="2400" b="1" i="0" u="none" strike="noStrike" kern="0" cap="none" spc="0" normalizeH="0" baseline="0" noProof="0" dirty="0" err="1">
                <a:ln>
                  <a:noFill/>
                </a:ln>
                <a:solidFill>
                  <a:schemeClr val="bg1"/>
                </a:solidFill>
                <a:effectLst/>
                <a:uLnTx/>
                <a:uFillTx/>
                <a:latin typeface="+mj-lt"/>
                <a:ea typeface="+mj-ea"/>
                <a:cs typeface="+mj-cs"/>
              </a:rPr>
              <a:t>seq</a:t>
            </a:r>
            <a:r>
              <a:rPr kumimoji="0" lang="en-US" sz="2400" b="1" i="0" u="none" strike="noStrike" kern="0" cap="none" spc="0" normalizeH="0" baseline="0" noProof="0" dirty="0">
                <a:ln>
                  <a:noFill/>
                </a:ln>
                <a:solidFill>
                  <a:schemeClr val="bg1"/>
                </a:solidFill>
                <a:effectLst/>
                <a:uLnTx/>
                <a:uFillTx/>
                <a:latin typeface="+mj-lt"/>
                <a:ea typeface="+mj-ea"/>
                <a:cs typeface="+mj-cs"/>
              </a:rPr>
              <a:t> analysis</a:t>
            </a:r>
            <a:r>
              <a:rPr kumimoji="0" lang="en-US" sz="2400" b="1" i="0" u="none" strike="noStrike" kern="0" cap="none" spc="0" normalizeH="0" noProof="0" dirty="0">
                <a:ln>
                  <a:noFill/>
                </a:ln>
                <a:solidFill>
                  <a:schemeClr val="bg1"/>
                </a:solidFill>
                <a:effectLst/>
                <a:uLnTx/>
                <a:uFillTx/>
                <a:latin typeface="+mj-lt"/>
                <a:ea typeface="+mj-ea"/>
                <a:cs typeface="+mj-cs"/>
              </a:rPr>
              <a:t> pipeline(s)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425665" y="1377681"/>
            <a:ext cx="4030206" cy="307777"/>
          </a:xfrm>
          <a:prstGeom prst="rect">
            <a:avLst/>
          </a:prstGeom>
        </p:spPr>
        <p:txBody>
          <a:bodyPr wrap="none">
            <a:spAutoFit/>
          </a:bodyPr>
          <a:lstStyle/>
          <a:p>
            <a:pPr algn="r"/>
            <a:r>
              <a:rPr lang="en-US" sz="1400" dirty="0">
                <a:solidFill>
                  <a:srgbClr val="808080"/>
                </a:solidFill>
                <a:latin typeface="Arial" panose="020B0604020202020204" pitchFamily="34" charset="0"/>
              </a:rPr>
              <a:t>Griffith, 2015 DOI: 10.1371/journal.pcbi.1004393</a:t>
            </a:r>
            <a:endParaRPr lang="en-US" dirty="0">
              <a:solidFill>
                <a:srgbClr val="000000"/>
              </a:solidFill>
              <a:latin typeface="Droid Sans Fallback"/>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Calibri" pitchFamily="34"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8" name="Cerrar llave 7"/>
          <p:cNvSpPr/>
          <p:nvPr/>
        </p:nvSpPr>
        <p:spPr bwMode="auto">
          <a:xfrm flipH="1">
            <a:off x="5497426" y="2581804"/>
            <a:ext cx="417949" cy="4061247"/>
          </a:xfrm>
          <a:prstGeom prst="rightBrace">
            <a:avLst>
              <a:gd name="adj1" fmla="val 42480"/>
              <a:gd name="adj2" fmla="val 76821"/>
            </a:avLst>
          </a:prstGeom>
          <a:noFill/>
          <a:ln w="28575" cap="flat" cmpd="sng" algn="ctr">
            <a:solidFill>
              <a:srgbClr val="7030A0"/>
            </a:solidFill>
            <a:prstDash val="solid"/>
            <a:round/>
            <a:headEnd type="none" w="med" len="med"/>
            <a:tailEnd type="none" w="med" len="med"/>
          </a:ln>
          <a:effectLst/>
        </p:spPr>
        <p:txBody>
          <a:bodyPr rtlCol="0" anchor="ctr"/>
          <a:lstStyle/>
          <a:p>
            <a:pPr algn="ctr"/>
            <a:endParaRPr lang="es-ES"/>
          </a:p>
        </p:txBody>
      </p:sp>
      <p:sp>
        <p:nvSpPr>
          <p:cNvPr id="9" name="CuadroTexto 8"/>
          <p:cNvSpPr txBox="1"/>
          <p:nvPr/>
        </p:nvSpPr>
        <p:spPr>
          <a:xfrm>
            <a:off x="5903606" y="2594414"/>
            <a:ext cx="3609176" cy="1938992"/>
          </a:xfrm>
          <a:prstGeom prst="rect">
            <a:avLst/>
          </a:prstGeom>
          <a:noFill/>
        </p:spPr>
        <p:txBody>
          <a:bodyPr wrap="square" rtlCol="0">
            <a:spAutoFit/>
          </a:bodyPr>
          <a:lstStyle/>
          <a:p>
            <a:pPr algn="just"/>
            <a:r>
              <a:rPr lang="en-US" sz="2000" b="1" dirty="0">
                <a:latin typeface="+mn-lt"/>
              </a:rPr>
              <a:t>Differential </a:t>
            </a:r>
            <a:r>
              <a:rPr lang="en-US" sz="2000" b="1" dirty="0" smtClean="0">
                <a:latin typeface="+mn-lt"/>
              </a:rPr>
              <a:t>expression</a:t>
            </a:r>
            <a:r>
              <a:rPr lang="en-US" sz="2000" dirty="0" smtClean="0">
                <a:latin typeface="+mn-lt"/>
              </a:rPr>
              <a:t>:</a:t>
            </a:r>
          </a:p>
          <a:p>
            <a:pPr algn="just"/>
            <a:r>
              <a:rPr lang="en-US" sz="2000" dirty="0" smtClean="0">
                <a:latin typeface="+mn-lt"/>
              </a:rPr>
              <a:t>taking </a:t>
            </a:r>
            <a:r>
              <a:rPr lang="en-US" sz="2000" dirty="0">
                <a:latin typeface="+mn-lt"/>
              </a:rPr>
              <a:t>the </a:t>
            </a:r>
            <a:r>
              <a:rPr lang="en-US" sz="2000" dirty="0" smtClean="0">
                <a:latin typeface="+mn-lt"/>
              </a:rPr>
              <a:t>normalized </a:t>
            </a:r>
            <a:r>
              <a:rPr lang="en-US" sz="2000" dirty="0">
                <a:latin typeface="+mn-lt"/>
              </a:rPr>
              <a:t>read count data and performing statistical analysis to discover </a:t>
            </a:r>
            <a:r>
              <a:rPr lang="en-US" sz="2000" u="sng" dirty="0">
                <a:latin typeface="+mn-lt"/>
              </a:rPr>
              <a:t>quantitative changes</a:t>
            </a:r>
            <a:r>
              <a:rPr lang="en-US" sz="2000" dirty="0">
                <a:latin typeface="+mn-lt"/>
              </a:rPr>
              <a:t> in expression levels between experimental </a:t>
            </a:r>
            <a:r>
              <a:rPr lang="en-US" sz="2000" dirty="0" smtClean="0">
                <a:latin typeface="+mn-lt"/>
              </a:rPr>
              <a:t>groups.</a:t>
            </a:r>
            <a:endParaRPr lang="es-ES" sz="2000" dirty="0" smtClean="0">
              <a:solidFill>
                <a:schemeClr val="tx1">
                  <a:lumMod val="85000"/>
                  <a:lumOff val="15000"/>
                </a:schemeClr>
              </a:solidFill>
              <a:latin typeface="+mn-lt"/>
            </a:endParaRPr>
          </a:p>
        </p:txBody>
      </p:sp>
      <p:sp>
        <p:nvSpPr>
          <p:cNvPr id="10" name="Rectángulo 9"/>
          <p:cNvSpPr/>
          <p:nvPr/>
        </p:nvSpPr>
        <p:spPr>
          <a:xfrm>
            <a:off x="5903606" y="4704060"/>
            <a:ext cx="3609176" cy="1938992"/>
          </a:xfrm>
          <a:prstGeom prst="rect">
            <a:avLst/>
          </a:prstGeom>
        </p:spPr>
        <p:txBody>
          <a:bodyPr wrap="square">
            <a:spAutoFit/>
          </a:bodyPr>
          <a:lstStyle/>
          <a:p>
            <a:r>
              <a:rPr lang="en-US" sz="2000" b="1" dirty="0" smtClean="0">
                <a:solidFill>
                  <a:schemeClr val="tx1">
                    <a:lumMod val="85000"/>
                    <a:lumOff val="15000"/>
                  </a:schemeClr>
                </a:solidFill>
                <a:latin typeface="+mn-lt"/>
              </a:rPr>
              <a:t>Alternative expression</a:t>
            </a:r>
            <a:r>
              <a:rPr lang="en-US" sz="2000" dirty="0" smtClean="0">
                <a:solidFill>
                  <a:schemeClr val="tx1">
                    <a:lumMod val="85000"/>
                    <a:lumOff val="15000"/>
                  </a:schemeClr>
                </a:solidFill>
                <a:latin typeface="+mn-lt"/>
              </a:rPr>
              <a:t>:</a:t>
            </a:r>
            <a:r>
              <a:rPr lang="en-US" sz="2000" dirty="0" smtClean="0"/>
              <a:t> </a:t>
            </a:r>
            <a:r>
              <a:rPr lang="en-US" sz="2000" dirty="0" smtClean="0">
                <a:latin typeface="+mn-lt"/>
              </a:rPr>
              <a:t>analysis of RNA-</a:t>
            </a:r>
            <a:r>
              <a:rPr lang="en-US" sz="2000" dirty="0" err="1" smtClean="0">
                <a:latin typeface="+mn-lt"/>
              </a:rPr>
              <a:t>seq</a:t>
            </a:r>
            <a:r>
              <a:rPr lang="en-US" sz="2000" dirty="0" smtClean="0">
                <a:latin typeface="+mn-lt"/>
              </a:rPr>
              <a:t> data </a:t>
            </a:r>
            <a:r>
              <a:rPr lang="en-US" sz="2000" dirty="0">
                <a:latin typeface="+mn-lt"/>
              </a:rPr>
              <a:t>to catalog transcripts and assess </a:t>
            </a:r>
            <a:r>
              <a:rPr lang="en-US" sz="2000" u="sng" dirty="0" smtClean="0">
                <a:latin typeface="+mn-lt"/>
              </a:rPr>
              <a:t>alternative </a:t>
            </a:r>
            <a:r>
              <a:rPr lang="en-US" sz="2000" u="sng" dirty="0">
                <a:latin typeface="+mn-lt"/>
              </a:rPr>
              <a:t>expression </a:t>
            </a:r>
            <a:r>
              <a:rPr lang="en-US" sz="2000" dirty="0">
                <a:latin typeface="+mn-lt"/>
              </a:rPr>
              <a:t>of known and predicted mRNA isoforms in cells and tissues</a:t>
            </a:r>
            <a:endParaRPr lang="es-ES" sz="2000" dirty="0">
              <a:latin typeface="+mn-lt"/>
            </a:endParaRPr>
          </a:p>
        </p:txBody>
      </p:sp>
    </p:spTree>
    <p:extLst>
      <p:ext uri="{BB962C8B-B14F-4D97-AF65-F5344CB8AC3E}">
        <p14:creationId xmlns:p14="http://schemas.microsoft.com/office/powerpoint/2010/main" val="2419928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Main challenges in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RNA-</a:t>
            </a:r>
            <a:r>
              <a:rPr lang="en-GB" sz="1800" b="1" dirty="0" err="1">
                <a:solidFill>
                  <a:srgbClr val="FF0000"/>
                </a:solidFill>
                <a:ea typeface="ＭＳ Ｐゴシック" pitchFamily="34" charset="-128"/>
                <a:cs typeface="ＭＳ Ｐゴシック" charset="0"/>
              </a:rPr>
              <a:t>seq</a:t>
            </a:r>
            <a:r>
              <a:rPr lang="en-GB" sz="1800" b="1" dirty="0">
                <a:solidFill>
                  <a:srgbClr val="FF0000"/>
                </a:solidFill>
                <a:ea typeface="ＭＳ Ｐゴシック" pitchFamily="34" charset="-128"/>
                <a:cs typeface="ＭＳ Ｐゴシック" charset="0"/>
              </a:rPr>
              <a:t> vs </a:t>
            </a:r>
            <a:r>
              <a:rPr lang="en-GB" sz="1800" b="1" dirty="0" smtClean="0">
                <a:solidFill>
                  <a:srgbClr val="FF0000"/>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RNA-</a:t>
            </a:r>
            <a:r>
              <a:rPr lang="en-GB" sz="1800" b="1" dirty="0" err="1" smtClean="0">
                <a:solidFill>
                  <a:srgbClr val="FF0000"/>
                </a:solidFill>
                <a:ea typeface="ＭＳ Ｐゴシック" pitchFamily="34" charset="-128"/>
                <a:cs typeface="ＭＳ Ｐゴシック" charset="0"/>
              </a:rPr>
              <a:t>seq</a:t>
            </a:r>
            <a:r>
              <a:rPr lang="en-GB" sz="1800" b="1" dirty="0" smtClean="0">
                <a:solidFill>
                  <a:srgbClr val="FF0000"/>
                </a:solidFill>
                <a:ea typeface="ＭＳ Ｐゴシック" pitchFamily="34" charset="-128"/>
                <a:cs typeface="ＭＳ Ｐゴシック" charset="0"/>
              </a:rPr>
              <a:t> </a:t>
            </a:r>
            <a:r>
              <a:rPr lang="en-GB" sz="1800" b="1" dirty="0">
                <a:solidFill>
                  <a:srgbClr val="FF0000"/>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DEG Analysis</a:t>
            </a:r>
            <a:endParaRPr lang="en-GB" sz="1800" b="1" dirty="0" smtClean="0">
              <a:solidFill>
                <a:srgbClr val="00B05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smtClean="0">
                <a:solidFill>
                  <a:srgbClr val="FF0000"/>
                </a:solidFill>
                <a:ea typeface="ＭＳ Ｐゴシック" pitchFamily="34" charset="-128"/>
                <a:cs typeface="ＭＳ Ｐゴシック" charset="0"/>
              </a:rPr>
              <a:t>Visualization</a:t>
            </a:r>
            <a:endParaRPr lang="en-GB" sz="1800" b="1" dirty="0" smtClean="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646004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ca-ES" sz="1800" b="0" i="0" u="none" strike="noStrike" kern="1200" cap="none" spc="0" normalizeH="0" baseline="0" noProof="0">
              <a:ln>
                <a:noFill/>
              </a:ln>
              <a:solidFill>
                <a:srgbClr val="000000"/>
              </a:solidFill>
              <a:effectLst/>
              <a:uLnTx/>
              <a:uFillTx/>
              <a:latin typeface="Arial" charset="0"/>
              <a:ea typeface="ＭＳ Ｐゴシック" pitchFamily="34" charset="-128"/>
              <a:cs typeface="Arial" charset="0"/>
            </a:endParaRPr>
          </a:p>
        </p:txBody>
      </p:sp>
      <p:sp>
        <p:nvSpPr>
          <p:cNvPr id="13"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2.5 RNA-</a:t>
            </a:r>
            <a:r>
              <a:rPr kumimoji="0" lang="en-US" sz="2400" b="1" i="0" u="none" strike="noStrike" kern="0" cap="none" spc="0" normalizeH="0" baseline="0" noProof="0" dirty="0" err="1">
                <a:ln>
                  <a:noFill/>
                </a:ln>
                <a:solidFill>
                  <a:srgbClr val="FFFFFF"/>
                </a:solidFill>
                <a:effectLst/>
                <a:uLnTx/>
                <a:uFillTx/>
                <a:latin typeface="Calibri"/>
                <a:ea typeface="ＭＳ Ｐゴシック" pitchFamily="34" charset="-128"/>
                <a:cs typeface="Arial" charset="0"/>
              </a:rPr>
              <a:t>seq</a:t>
            </a:r>
            <a:r>
              <a:rPr kumimoji="0" lang="en-US" sz="2400" b="1" i="0" u="none" strike="noStrike" kern="0" cap="none" spc="0" normalizeH="0" baseline="0" noProof="0" dirty="0">
                <a:ln>
                  <a:noFill/>
                </a:ln>
                <a:solidFill>
                  <a:srgbClr val="FFFFFF"/>
                </a:solidFill>
                <a:effectLst/>
                <a:uLnTx/>
                <a:uFillTx/>
                <a:latin typeface="Calibri"/>
                <a:ea typeface="ＭＳ Ｐゴシック" pitchFamily="34" charset="-128"/>
                <a:cs typeface="Arial" charset="0"/>
              </a:rPr>
              <a:t> analysis pipeline(s)</a:t>
            </a:r>
          </a:p>
        </p:txBody>
      </p:sp>
      <p:pic>
        <p:nvPicPr>
          <p:cNvPr id="2" name="Imagen 1"/>
          <p:cNvPicPr>
            <a:picLocks noChangeAspect="1"/>
          </p:cNvPicPr>
          <p:nvPr/>
        </p:nvPicPr>
        <p:blipFill>
          <a:blip r:embed="rId3" cstate="print"/>
          <a:stretch>
            <a:fillRect/>
          </a:stretch>
        </p:blipFill>
        <p:spPr>
          <a:xfrm>
            <a:off x="958247" y="1189587"/>
            <a:ext cx="4331905" cy="5523722"/>
          </a:xfrm>
          <a:prstGeom prst="rect">
            <a:avLst/>
          </a:prstGeom>
        </p:spPr>
      </p:pic>
      <p:sp>
        <p:nvSpPr>
          <p:cNvPr id="3" name="Rectángulo 2"/>
          <p:cNvSpPr/>
          <p:nvPr/>
        </p:nvSpPr>
        <p:spPr>
          <a:xfrm>
            <a:off x="5554215" y="1487991"/>
            <a:ext cx="4030206" cy="307777"/>
          </a:xfrm>
          <a:prstGeom prst="rect">
            <a:avLst/>
          </a:prstGeom>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Arial" panose="020B0604020202020204" pitchFamily="34" charset="0"/>
                <a:ea typeface="ＭＳ Ｐゴシック" pitchFamily="34" charset="-128"/>
                <a:cs typeface="Arial" charset="0"/>
              </a:rPr>
              <a:t>Griffith, 2015 DOI: 10.1371/journal.pcbi.1004393</a:t>
            </a:r>
            <a:endParaRPr kumimoji="0" lang="en-US" sz="1800" b="0" i="0" u="none" strike="noStrike" kern="1200" cap="none" spc="0" normalizeH="0" baseline="0" noProof="0" dirty="0">
              <a:ln>
                <a:noFill/>
              </a:ln>
              <a:solidFill>
                <a:srgbClr val="000000"/>
              </a:solidFill>
              <a:effectLst/>
              <a:uLnTx/>
              <a:uFillTx/>
              <a:latin typeface="Droid Sans Fallback"/>
              <a:ea typeface="ＭＳ Ｐゴシック" pitchFamily="34" charset="-128"/>
              <a:cs typeface="Arial" charset="0"/>
            </a:endParaRPr>
          </a:p>
        </p:txBody>
      </p:sp>
      <p:sp>
        <p:nvSpPr>
          <p:cNvPr id="4" name="Rectángulo redondeado 3"/>
          <p:cNvSpPr/>
          <p:nvPr/>
        </p:nvSpPr>
        <p:spPr bwMode="auto">
          <a:xfrm>
            <a:off x="1222310" y="1282753"/>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Calibri" pitchFamily="34" charset="0"/>
              <a:ea typeface="ＭＳ Ｐゴシック" pitchFamily="34" charset="-128"/>
              <a:cs typeface="Arial" charset="0"/>
            </a:endParaRPr>
          </a:p>
        </p:txBody>
      </p:sp>
      <p:sp>
        <p:nvSpPr>
          <p:cNvPr id="11" name="Rectángulo redondeado 10"/>
          <p:cNvSpPr/>
          <p:nvPr/>
        </p:nvSpPr>
        <p:spPr bwMode="auto">
          <a:xfrm>
            <a:off x="1226085" y="1953280"/>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Calibri" pitchFamily="34" charset="0"/>
              <a:ea typeface="ＭＳ Ｐゴシック" pitchFamily="34" charset="-128"/>
              <a:cs typeface="Arial" charset="0"/>
            </a:endParaRPr>
          </a:p>
        </p:txBody>
      </p:sp>
      <p:sp>
        <p:nvSpPr>
          <p:cNvPr id="5" name="Rectángulo redondeado 4"/>
          <p:cNvSpPr/>
          <p:nvPr/>
        </p:nvSpPr>
        <p:spPr bwMode="auto">
          <a:xfrm>
            <a:off x="1222310" y="2619022"/>
            <a:ext cx="4067842" cy="711200"/>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3200" b="0" i="0" u="none" strike="noStrike" kern="1200" cap="none" spc="0" normalizeH="0" baseline="0" noProof="0" smtClean="0">
              <a:ln>
                <a:noFill/>
              </a:ln>
              <a:solidFill>
                <a:srgbClr val="000000"/>
              </a:solidFill>
              <a:effectLst/>
              <a:uLnTx/>
              <a:uFillTx/>
              <a:latin typeface="Calibri" pitchFamily="34" charset="0"/>
              <a:ea typeface="ＭＳ Ｐゴシック" pitchFamily="34" charset="-128"/>
              <a:cs typeface="Arial" charset="0"/>
            </a:endParaRPr>
          </a:p>
        </p:txBody>
      </p:sp>
      <p:sp>
        <p:nvSpPr>
          <p:cNvPr id="6" name="Rectángulo redondeado 5"/>
          <p:cNvSpPr/>
          <p:nvPr/>
        </p:nvSpPr>
        <p:spPr bwMode="auto">
          <a:xfrm>
            <a:off x="1233599" y="3375378"/>
            <a:ext cx="4067842" cy="869244"/>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3200" b="0" i="0" u="none" strike="noStrike" kern="1200" cap="none" spc="0" normalizeH="0" baseline="0" noProof="0" smtClean="0">
              <a:ln>
                <a:noFill/>
              </a:ln>
              <a:solidFill>
                <a:srgbClr val="000000"/>
              </a:solidFill>
              <a:effectLst/>
              <a:uLnTx/>
              <a:uFillTx/>
              <a:latin typeface="Calibri" pitchFamily="34" charset="0"/>
              <a:ea typeface="ＭＳ Ｐゴシック" pitchFamily="34" charset="-128"/>
              <a:cs typeface="Arial" charset="0"/>
            </a:endParaRPr>
          </a:p>
        </p:txBody>
      </p:sp>
      <p:sp>
        <p:nvSpPr>
          <p:cNvPr id="7" name="Rectángulo redondeado 6"/>
          <p:cNvSpPr/>
          <p:nvPr/>
        </p:nvSpPr>
        <p:spPr bwMode="auto">
          <a:xfrm>
            <a:off x="1233599" y="4323644"/>
            <a:ext cx="4067842" cy="1670756"/>
          </a:xfrm>
          <a:prstGeom prst="roundRect">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3200" b="0" i="0" u="none" strike="noStrike" kern="1200" cap="none" spc="0" normalizeH="0" baseline="0" noProof="0" smtClean="0">
              <a:ln>
                <a:noFill/>
              </a:ln>
              <a:solidFill>
                <a:srgbClr val="000000"/>
              </a:solidFill>
              <a:effectLst/>
              <a:uLnTx/>
              <a:uFillTx/>
              <a:latin typeface="Calibri" pitchFamily="34" charset="0"/>
              <a:ea typeface="ＭＳ Ｐゴシック" pitchFamily="34" charset="-128"/>
              <a:cs typeface="Arial" charset="0"/>
            </a:endParaRPr>
          </a:p>
        </p:txBody>
      </p:sp>
      <p:sp>
        <p:nvSpPr>
          <p:cNvPr id="14" name="Rectángulo redondeado 13"/>
          <p:cNvSpPr/>
          <p:nvPr/>
        </p:nvSpPr>
        <p:spPr bwMode="auto">
          <a:xfrm>
            <a:off x="1248663" y="6073422"/>
            <a:ext cx="4067842" cy="583369"/>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Calibri" pitchFamily="34" charset="0"/>
              <a:ea typeface="ＭＳ Ｐゴシック" pitchFamily="34" charset="-128"/>
              <a:cs typeface="Arial" charset="0"/>
            </a:endParaRPr>
          </a:p>
        </p:txBody>
      </p:sp>
    </p:spTree>
    <p:extLst>
      <p:ext uri="{BB962C8B-B14F-4D97-AF65-F5344CB8AC3E}">
        <p14:creationId xmlns:p14="http://schemas.microsoft.com/office/powerpoint/2010/main" val="3092924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PCA</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5" name="Imagen 4"/>
          <p:cNvPicPr>
            <a:picLocks noChangeAspect="1"/>
          </p:cNvPicPr>
          <p:nvPr/>
        </p:nvPicPr>
        <p:blipFill>
          <a:blip r:embed="rId3"/>
          <a:stretch>
            <a:fillRect/>
          </a:stretch>
        </p:blipFill>
        <p:spPr>
          <a:xfrm>
            <a:off x="1232252" y="1951743"/>
            <a:ext cx="7648648" cy="3997501"/>
          </a:xfrm>
          <a:prstGeom prst="rect">
            <a:avLst/>
          </a:prstGeom>
        </p:spPr>
      </p:pic>
      <p:sp>
        <p:nvSpPr>
          <p:cNvPr id="7" name="Rectángulo 6"/>
          <p:cNvSpPr/>
          <p:nvPr/>
        </p:nvSpPr>
        <p:spPr>
          <a:xfrm>
            <a:off x="495300" y="6037913"/>
            <a:ext cx="4953000" cy="261610"/>
          </a:xfrm>
          <a:prstGeom prst="rect">
            <a:avLst/>
          </a:prstGeom>
        </p:spPr>
        <p:txBody>
          <a:bodyPr>
            <a:spAutoFit/>
          </a:bodyPr>
          <a:lstStyle/>
          <a:p>
            <a:r>
              <a:rPr lang="es-ES" sz="1050" dirty="0"/>
              <a:t>https://cran.r-project.org/web/packages/ggfortify/vignettes/plot_pca.html</a:t>
            </a:r>
          </a:p>
        </p:txBody>
      </p:sp>
      <p:cxnSp>
        <p:nvCxnSpPr>
          <p:cNvPr id="4" name="Conector recto 3"/>
          <p:cNvCxnSpPr/>
          <p:nvPr/>
        </p:nvCxnSpPr>
        <p:spPr bwMode="auto">
          <a:xfrm>
            <a:off x="1862667" y="2291644"/>
            <a:ext cx="0" cy="3002845"/>
          </a:xfrm>
          <a:prstGeom prst="line">
            <a:avLst/>
          </a:prstGeom>
          <a:noFill/>
          <a:ln w="28575" cap="flat" cmpd="sng" algn="ctr">
            <a:solidFill>
              <a:schemeClr val="bg2"/>
            </a:solidFill>
            <a:prstDash val="solid"/>
            <a:round/>
            <a:headEnd type="none" w="med" len="med"/>
            <a:tailEnd type="none" w="med" len="med"/>
          </a:ln>
          <a:effectLst/>
        </p:spPr>
      </p:cxnSp>
      <p:cxnSp>
        <p:nvCxnSpPr>
          <p:cNvPr id="11" name="Conector recto 10"/>
          <p:cNvCxnSpPr/>
          <p:nvPr/>
        </p:nvCxnSpPr>
        <p:spPr bwMode="auto">
          <a:xfrm flipH="1">
            <a:off x="1862667" y="5294489"/>
            <a:ext cx="5350933" cy="8466"/>
          </a:xfrm>
          <a:prstGeom prst="line">
            <a:avLst/>
          </a:prstGeom>
          <a:noFill/>
          <a:ln w="28575" cap="flat" cmpd="sng" algn="ctr">
            <a:solidFill>
              <a:schemeClr val="bg2"/>
            </a:solidFill>
            <a:prstDash val="solid"/>
            <a:round/>
            <a:headEnd type="none" w="med" len="med"/>
            <a:tailEnd type="none" w="med" len="med"/>
          </a:ln>
          <a:effectLst/>
        </p:spPr>
      </p:cxnSp>
    </p:spTree>
    <p:extLst>
      <p:ext uri="{BB962C8B-B14F-4D97-AF65-F5344CB8AC3E}">
        <p14:creationId xmlns:p14="http://schemas.microsoft.com/office/powerpoint/2010/main" val="2438200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smtClean="0">
                <a:ln>
                  <a:noFill/>
                </a:ln>
                <a:solidFill>
                  <a:schemeClr val="bg1"/>
                </a:solidFill>
                <a:effectLst/>
                <a:uLnTx/>
                <a:uFillTx/>
                <a:latin typeface="+mj-lt"/>
                <a:ea typeface="+mj-ea"/>
                <a:cs typeface="+mj-cs"/>
              </a:rPr>
              <a:t>2.10 Visualization</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Volcano plots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4" name="Imagen 3"/>
          <p:cNvPicPr>
            <a:picLocks noChangeAspect="1"/>
          </p:cNvPicPr>
          <p:nvPr/>
        </p:nvPicPr>
        <p:blipFill>
          <a:blip r:embed="rId3"/>
          <a:stretch>
            <a:fillRect/>
          </a:stretch>
        </p:blipFill>
        <p:spPr>
          <a:xfrm>
            <a:off x="2556932" y="1306677"/>
            <a:ext cx="5108224" cy="5506512"/>
          </a:xfrm>
          <a:prstGeom prst="rect">
            <a:avLst/>
          </a:prstGeom>
        </p:spPr>
      </p:pic>
      <p:sp>
        <p:nvSpPr>
          <p:cNvPr id="5" name="Rectángulo 4"/>
          <p:cNvSpPr/>
          <p:nvPr/>
        </p:nvSpPr>
        <p:spPr>
          <a:xfrm>
            <a:off x="649992" y="5462178"/>
            <a:ext cx="1717322" cy="938719"/>
          </a:xfrm>
          <a:prstGeom prst="rect">
            <a:avLst/>
          </a:prstGeom>
        </p:spPr>
        <p:txBody>
          <a:bodyPr wrap="square">
            <a:spAutoFit/>
          </a:bodyPr>
          <a:lstStyle/>
          <a:p>
            <a:r>
              <a:rPr lang="es-ES" sz="1100" dirty="0"/>
              <a:t>https://www.bioconductor.org/packages/release/bioc/vignettes/EnhancedVolcano/inst/doc/EnhancedVolcano.html</a:t>
            </a:r>
          </a:p>
        </p:txBody>
      </p:sp>
    </p:spTree>
    <p:extLst>
      <p:ext uri="{BB962C8B-B14F-4D97-AF65-F5344CB8AC3E}">
        <p14:creationId xmlns:p14="http://schemas.microsoft.com/office/powerpoint/2010/main" val="3041974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Venn diagrams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8" name="Imagen 7"/>
          <p:cNvPicPr>
            <a:picLocks noChangeAspect="1"/>
          </p:cNvPicPr>
          <p:nvPr/>
        </p:nvPicPr>
        <p:blipFill>
          <a:blip r:embed="rId3"/>
          <a:stretch>
            <a:fillRect/>
          </a:stretch>
        </p:blipFill>
        <p:spPr>
          <a:xfrm>
            <a:off x="1240014" y="2150170"/>
            <a:ext cx="6838950" cy="3590925"/>
          </a:xfrm>
          <a:prstGeom prst="rect">
            <a:avLst/>
          </a:prstGeom>
        </p:spPr>
      </p:pic>
      <p:sp>
        <p:nvSpPr>
          <p:cNvPr id="10" name="CuadroTexto 9"/>
          <p:cNvSpPr txBox="1"/>
          <p:nvPr/>
        </p:nvSpPr>
        <p:spPr>
          <a:xfrm>
            <a:off x="659842" y="5997585"/>
            <a:ext cx="6095708" cy="307777"/>
          </a:xfrm>
          <a:prstGeom prst="rect">
            <a:avLst/>
          </a:prstGeom>
          <a:noFill/>
        </p:spPr>
        <p:txBody>
          <a:bodyPr wrap="none" rtlCol="0">
            <a:spAutoFit/>
          </a:bodyPr>
          <a:lstStyle/>
          <a:p>
            <a:pPr algn="just"/>
            <a:r>
              <a:rPr lang="es-ES" sz="1400">
                <a:solidFill>
                  <a:schemeClr val="bg1">
                    <a:lumMod val="50000"/>
                  </a:schemeClr>
                </a:solidFill>
                <a:latin typeface="+mn-lt"/>
              </a:rPr>
              <a:t>https://www.r-bloggers.com/2020/08/comparing-data-sets-with-venn-diagrams/</a:t>
            </a:r>
            <a:endParaRPr lang="es-ES" sz="1400" dirty="0" smtClean="0">
              <a:solidFill>
                <a:schemeClr val="bg1">
                  <a:lumMod val="50000"/>
                </a:schemeClr>
              </a:solidFill>
              <a:latin typeface="+mn-lt"/>
            </a:endParaRPr>
          </a:p>
        </p:txBody>
      </p:sp>
    </p:spTree>
    <p:extLst>
      <p:ext uri="{BB962C8B-B14F-4D97-AF65-F5344CB8AC3E}">
        <p14:creationId xmlns:p14="http://schemas.microsoft.com/office/powerpoint/2010/main" val="701191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smtClean="0">
                <a:ln>
                  <a:noFill/>
                </a:ln>
                <a:solidFill>
                  <a:schemeClr val="bg1"/>
                </a:solidFill>
                <a:effectLst/>
                <a:uLnTx/>
                <a:uFillTx/>
                <a:latin typeface="+mj-lt"/>
                <a:ea typeface="+mj-ea"/>
                <a:cs typeface="+mj-cs"/>
              </a:rPr>
              <a:t>2.10 Visualization</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err="1" smtClean="0">
                <a:solidFill>
                  <a:srgbClr val="7030A0"/>
                </a:solidFill>
                <a:effectLst/>
                <a:latin typeface="inherit"/>
              </a:rPr>
              <a:t>Heatmap</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sp>
        <p:nvSpPr>
          <p:cNvPr id="6" name="CuadroTexto 5"/>
          <p:cNvSpPr txBox="1"/>
          <p:nvPr/>
        </p:nvSpPr>
        <p:spPr>
          <a:xfrm>
            <a:off x="495300" y="6474520"/>
            <a:ext cx="4752622" cy="253916"/>
          </a:xfrm>
          <a:prstGeom prst="rect">
            <a:avLst/>
          </a:prstGeom>
          <a:noFill/>
        </p:spPr>
        <p:txBody>
          <a:bodyPr wrap="square" rtlCol="0">
            <a:spAutoFit/>
          </a:bodyPr>
          <a:lstStyle/>
          <a:p>
            <a:pPr algn="just"/>
            <a:r>
              <a:rPr lang="es-ES" sz="1050" dirty="0">
                <a:solidFill>
                  <a:schemeClr val="bg1">
                    <a:lumMod val="50000"/>
                  </a:schemeClr>
                </a:solidFill>
                <a:latin typeface="+mn-lt"/>
              </a:rPr>
              <a:t>https://www.bioinformatics.com.cn/plot_basic_cluster_heatmap_plot_024_en</a:t>
            </a:r>
            <a:endParaRPr lang="es-ES" sz="1050" dirty="0" smtClean="0">
              <a:solidFill>
                <a:schemeClr val="bg1">
                  <a:lumMod val="50000"/>
                </a:schemeClr>
              </a:solidFill>
              <a:latin typeface="+mn-lt"/>
            </a:endParaRPr>
          </a:p>
        </p:txBody>
      </p:sp>
      <p:pic>
        <p:nvPicPr>
          <p:cNvPr id="5" name="Imagen 4"/>
          <p:cNvPicPr>
            <a:picLocks noChangeAspect="1"/>
          </p:cNvPicPr>
          <p:nvPr/>
        </p:nvPicPr>
        <p:blipFill>
          <a:blip r:embed="rId3"/>
          <a:stretch>
            <a:fillRect/>
          </a:stretch>
        </p:blipFill>
        <p:spPr>
          <a:xfrm>
            <a:off x="2256147" y="1570347"/>
            <a:ext cx="4609341" cy="4796999"/>
          </a:xfrm>
          <a:prstGeom prst="rect">
            <a:avLst/>
          </a:prstGeom>
        </p:spPr>
      </p:pic>
    </p:spTree>
    <p:extLst>
      <p:ext uri="{BB962C8B-B14F-4D97-AF65-F5344CB8AC3E}">
        <p14:creationId xmlns:p14="http://schemas.microsoft.com/office/powerpoint/2010/main" val="1093544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Boxplot</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3" name="Imagen 2"/>
          <p:cNvPicPr>
            <a:picLocks noChangeAspect="1"/>
          </p:cNvPicPr>
          <p:nvPr/>
        </p:nvPicPr>
        <p:blipFill>
          <a:blip r:embed="rId3"/>
          <a:stretch>
            <a:fillRect/>
          </a:stretch>
        </p:blipFill>
        <p:spPr>
          <a:xfrm>
            <a:off x="5497511" y="2560638"/>
            <a:ext cx="2345951" cy="2015244"/>
          </a:xfrm>
          <a:prstGeom prst="rect">
            <a:avLst/>
          </a:prstGeom>
        </p:spPr>
      </p:pic>
      <p:pic>
        <p:nvPicPr>
          <p:cNvPr id="4" name="Imagen 3"/>
          <p:cNvPicPr>
            <a:picLocks noChangeAspect="1"/>
          </p:cNvPicPr>
          <p:nvPr/>
        </p:nvPicPr>
        <p:blipFill rotWithShape="1">
          <a:blip r:embed="rId4"/>
          <a:srcRect r="13160"/>
          <a:stretch/>
        </p:blipFill>
        <p:spPr>
          <a:xfrm>
            <a:off x="1255183" y="2257423"/>
            <a:ext cx="2481439" cy="2638425"/>
          </a:xfrm>
          <a:prstGeom prst="rect">
            <a:avLst/>
          </a:prstGeom>
        </p:spPr>
      </p:pic>
      <p:sp>
        <p:nvSpPr>
          <p:cNvPr id="6" name="Rectángulo 5"/>
          <p:cNvSpPr/>
          <p:nvPr/>
        </p:nvSpPr>
        <p:spPr>
          <a:xfrm>
            <a:off x="817034" y="5273968"/>
            <a:ext cx="8473722" cy="276999"/>
          </a:xfrm>
          <a:prstGeom prst="rect">
            <a:avLst/>
          </a:prstGeom>
        </p:spPr>
        <p:txBody>
          <a:bodyPr wrap="square">
            <a:spAutoFit/>
          </a:bodyPr>
          <a:lstStyle/>
          <a:p>
            <a:r>
              <a:rPr lang="es-ES" sz="1200" dirty="0"/>
              <a:t>http://www.sthda.com/english/wiki/ggplot2-box-plot-quick-start-guide-r-software-and-data-visualization</a:t>
            </a:r>
          </a:p>
        </p:txBody>
      </p:sp>
    </p:spTree>
    <p:extLst>
      <p:ext uri="{BB962C8B-B14F-4D97-AF65-F5344CB8AC3E}">
        <p14:creationId xmlns:p14="http://schemas.microsoft.com/office/powerpoint/2010/main" val="2784902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Scatter plot</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5" name="Imagen 4"/>
          <p:cNvPicPr>
            <a:picLocks noChangeAspect="1"/>
          </p:cNvPicPr>
          <p:nvPr/>
        </p:nvPicPr>
        <p:blipFill>
          <a:blip r:embed="rId3"/>
          <a:stretch>
            <a:fillRect/>
          </a:stretch>
        </p:blipFill>
        <p:spPr>
          <a:xfrm>
            <a:off x="1806223" y="2355497"/>
            <a:ext cx="6184900" cy="3668494"/>
          </a:xfrm>
          <a:prstGeom prst="rect">
            <a:avLst/>
          </a:prstGeom>
        </p:spPr>
      </p:pic>
      <p:sp>
        <p:nvSpPr>
          <p:cNvPr id="7" name="CuadroTexto 6"/>
          <p:cNvSpPr txBox="1"/>
          <p:nvPr/>
        </p:nvSpPr>
        <p:spPr>
          <a:xfrm>
            <a:off x="587022" y="6220178"/>
            <a:ext cx="6907390" cy="338554"/>
          </a:xfrm>
          <a:prstGeom prst="rect">
            <a:avLst/>
          </a:prstGeom>
          <a:noFill/>
        </p:spPr>
        <p:txBody>
          <a:bodyPr wrap="square" rtlCol="0">
            <a:spAutoFit/>
          </a:bodyPr>
          <a:lstStyle/>
          <a:p>
            <a:pPr algn="just"/>
            <a:r>
              <a:rPr lang="es-ES" sz="1600" dirty="0">
                <a:solidFill>
                  <a:schemeClr val="bg1">
                    <a:lumMod val="50000"/>
                  </a:schemeClr>
                </a:solidFill>
                <a:latin typeface="+mn-lt"/>
              </a:rPr>
              <a:t>https://www.nature.com/articles/s41598-018-24471-3</a:t>
            </a:r>
            <a:endParaRPr lang="es-ES" sz="1600" dirty="0" smtClean="0">
              <a:solidFill>
                <a:schemeClr val="bg1">
                  <a:lumMod val="50000"/>
                </a:schemeClr>
              </a:solidFill>
              <a:latin typeface="+mn-lt"/>
            </a:endParaRPr>
          </a:p>
        </p:txBody>
      </p:sp>
    </p:spTree>
    <p:extLst>
      <p:ext uri="{BB962C8B-B14F-4D97-AF65-F5344CB8AC3E}">
        <p14:creationId xmlns:p14="http://schemas.microsoft.com/office/powerpoint/2010/main" val="210193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218194"/>
            <a:ext cx="6002337" cy="6278562"/>
          </a:xfrm>
          <a:no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a:solidFill>
                  <a:srgbClr val="FF0000"/>
                </a:solidFill>
                <a:ea typeface="ＭＳ Ｐゴシック" pitchFamily="34" charset="-128"/>
              </a:rPr>
              <a:t>Introduction to omics data analysis</a:t>
            </a:r>
          </a:p>
          <a:p>
            <a:pPr marL="358775" indent="-358775">
              <a:lnSpc>
                <a:spcPct val="150000"/>
              </a:lnSpc>
              <a:buFont typeface="Calibri" pitchFamily="34" charset="0"/>
              <a:buAutoNum type="arabicPeriod"/>
            </a:pPr>
            <a:r>
              <a:rPr lang="en-GB" dirty="0">
                <a:solidFill>
                  <a:srgbClr val="FF0000"/>
                </a:solidFill>
                <a:ea typeface="ＭＳ Ｐゴシック" pitchFamily="34" charset="-128"/>
              </a:rPr>
              <a:t>An example of </a:t>
            </a:r>
            <a:r>
              <a:rPr lang="en-GB" dirty="0" err="1">
                <a:solidFill>
                  <a:srgbClr val="FF0000"/>
                </a:solidFill>
                <a:ea typeface="ＭＳ Ｐゴシック" pitchFamily="34" charset="-128"/>
              </a:rPr>
              <a:t>omics</a:t>
            </a:r>
            <a:r>
              <a:rPr lang="en-GB" dirty="0">
                <a:solidFill>
                  <a:srgbClr val="FF0000"/>
                </a:solidFill>
                <a:ea typeface="ＭＳ Ｐゴシック" pitchFamily="34" charset="-128"/>
              </a:rPr>
              <a:t> data analysis. RNA-</a:t>
            </a:r>
            <a:r>
              <a:rPr lang="en-GB" dirty="0" err="1">
                <a:solidFill>
                  <a:srgbClr val="FF0000"/>
                </a:solidFill>
                <a:ea typeface="ＭＳ Ｐゴシック" pitchFamily="34" charset="-128"/>
              </a:rPr>
              <a:t>seq</a:t>
            </a:r>
            <a:endParaRPr lang="en-GB" dirty="0">
              <a:solidFill>
                <a:srgbClr val="FF0000"/>
              </a:solidFill>
              <a:ea typeface="ＭＳ Ｐゴシック" pitchFamily="34" charset="-128"/>
            </a:endParaRPr>
          </a:p>
          <a:p>
            <a:pPr marL="798875" lvl="1" indent="-358775">
              <a:lnSpc>
                <a:spcPct val="150000"/>
              </a:lnSpc>
              <a:buFont typeface="Calibri" pitchFamily="34" charset="0"/>
              <a:buAutoNum type="arabicPeriod"/>
            </a:pPr>
            <a:r>
              <a:rPr lang="en-GB" sz="1800" b="1" dirty="0">
                <a:solidFill>
                  <a:srgbClr val="FF0000"/>
                </a:solidFill>
                <a:ea typeface="ＭＳ Ｐゴシック" pitchFamily="34" charset="-128"/>
                <a:cs typeface="ＭＳ Ｐゴシック" charset="0"/>
              </a:rPr>
              <a:t>What is RNA-</a:t>
            </a:r>
            <a:r>
              <a:rPr lang="en-GB" sz="1800" b="1" dirty="0" err="1">
                <a:solidFill>
                  <a:srgbClr val="FF0000"/>
                </a:solidFill>
                <a:ea typeface="ＭＳ Ｐゴシック" pitchFamily="34" charset="-128"/>
                <a:cs typeface="ＭＳ Ｐゴシック" charset="0"/>
              </a:rPr>
              <a:t>seq</a:t>
            </a:r>
            <a:endParaRPr lang="en-GB" sz="1800" b="1" dirty="0">
              <a:solidFill>
                <a:srgbClr val="FF0000"/>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Basic key concepts</a:t>
            </a: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Main challenges in RNA-</a:t>
            </a:r>
            <a:r>
              <a:rPr lang="en-GB" sz="1800" b="1" dirty="0" err="1">
                <a:solidFill>
                  <a:schemeClr val="tx1"/>
                </a:solidFill>
                <a:ea typeface="ＭＳ Ｐゴシック" pitchFamily="34" charset="-128"/>
                <a:cs typeface="ＭＳ Ｐゴシック" charset="0"/>
              </a:rPr>
              <a:t>seq</a:t>
            </a:r>
            <a:endParaRPr lang="en-GB" sz="1800" b="1" dirty="0">
              <a:solidFill>
                <a:schemeClr val="tx1"/>
              </a:solidFill>
              <a:ea typeface="ＭＳ Ｐゴシック" pitchFamily="34" charset="-128"/>
              <a:cs typeface="ＭＳ Ｐゴシック" charset="0"/>
            </a:endParaRPr>
          </a:p>
          <a:p>
            <a:pPr marL="798875" lvl="1" indent="-358775">
              <a:lnSpc>
                <a:spcPct val="150000"/>
              </a:lnSpc>
              <a:buFont typeface="Calibri" pitchFamily="34" charset="0"/>
              <a:buAutoNum type="arabicPeriod"/>
            </a:pPr>
            <a:r>
              <a:rPr lang="en-GB" sz="1800" b="1" dirty="0">
                <a:solidFill>
                  <a:schemeClr val="tx1"/>
                </a:solidFill>
                <a:ea typeface="ＭＳ Ｐゴシック" pitchFamily="34" charset="-128"/>
                <a:cs typeface="ＭＳ Ｐゴシック" charset="0"/>
              </a:rPr>
              <a:t>RNA-</a:t>
            </a:r>
            <a:r>
              <a:rPr lang="en-GB" sz="1800" b="1" dirty="0" err="1">
                <a:solidFill>
                  <a:schemeClr val="tx1"/>
                </a:solidFill>
                <a:ea typeface="ＭＳ Ｐゴシック" pitchFamily="34" charset="-128"/>
                <a:cs typeface="ＭＳ Ｐゴシック" charset="0"/>
              </a:rPr>
              <a:t>seq</a:t>
            </a:r>
            <a:r>
              <a:rPr lang="en-GB" sz="1800" b="1" dirty="0">
                <a:solidFill>
                  <a:schemeClr val="tx1"/>
                </a:solidFill>
                <a:ea typeface="ＭＳ Ｐゴシック" pitchFamily="34" charset="-128"/>
                <a:cs typeface="ＭＳ Ｐゴシック" charset="0"/>
              </a:rPr>
              <a:t> vs </a:t>
            </a:r>
            <a:r>
              <a:rPr lang="en-GB" sz="1800" b="1" dirty="0" smtClean="0">
                <a:solidFill>
                  <a:schemeClr val="tx1"/>
                </a:solidFill>
                <a:ea typeface="ＭＳ Ｐゴシック" pitchFamily="34" charset="-128"/>
                <a:cs typeface="ＭＳ Ｐゴシック" charset="0"/>
              </a:rPr>
              <a:t>Microarrays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RNA-</a:t>
            </a:r>
            <a:r>
              <a:rPr lang="en-GB" sz="1800" b="1" dirty="0" err="1" smtClean="0">
                <a:solidFill>
                  <a:schemeClr val="tx1"/>
                </a:solidFill>
                <a:ea typeface="ＭＳ Ｐゴシック" pitchFamily="34" charset="-128"/>
                <a:cs typeface="ＭＳ Ｐゴシック" charset="0"/>
              </a:rPr>
              <a:t>seq</a:t>
            </a:r>
            <a:r>
              <a:rPr lang="en-GB" sz="1800" b="1" dirty="0" smtClean="0">
                <a:solidFill>
                  <a:schemeClr val="tx1"/>
                </a:solidFill>
                <a:ea typeface="ＭＳ Ｐゴシック" pitchFamily="34" charset="-128"/>
                <a:cs typeface="ＭＳ Ｐゴシック" charset="0"/>
              </a:rPr>
              <a:t> </a:t>
            </a:r>
            <a:r>
              <a:rPr lang="en-GB" sz="1800" b="1" dirty="0">
                <a:solidFill>
                  <a:schemeClr val="tx1"/>
                </a:solidFill>
                <a:ea typeface="ＭＳ Ｐゴシック" pitchFamily="34" charset="-128"/>
                <a:cs typeface="ＭＳ Ｐゴシック" charset="0"/>
              </a:rPr>
              <a:t>analysis pipeline(s)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Alignment</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Transcript assembly </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DEG Analysis</a:t>
            </a:r>
          </a:p>
          <a:p>
            <a:pPr marL="798875" lvl="1" indent="-358775">
              <a:lnSpc>
                <a:spcPct val="150000"/>
              </a:lnSpc>
              <a:buFont typeface="Calibri" pitchFamily="34" charset="0"/>
              <a:buAutoNum type="arabicPeriod"/>
            </a:pPr>
            <a:r>
              <a:rPr lang="en-GB" sz="1800" b="1" dirty="0" smtClean="0">
                <a:solidFill>
                  <a:schemeClr val="tx1"/>
                </a:solidFill>
                <a:ea typeface="ＭＳ Ｐゴシック" pitchFamily="34" charset="-128"/>
                <a:cs typeface="ＭＳ Ｐゴシック" charset="0"/>
              </a:rPr>
              <a:t>Visualization</a:t>
            </a:r>
          </a:p>
          <a:p>
            <a:pPr marL="798875" lvl="1" indent="-358775">
              <a:lnSpc>
                <a:spcPct val="150000"/>
              </a:lnSpc>
              <a:buFont typeface="Calibri" pitchFamily="34" charset="0"/>
              <a:buAutoNum type="arabicPeriod"/>
            </a:pPr>
            <a:endParaRPr lang="en-GB" sz="1800" b="1" dirty="0">
              <a:solidFill>
                <a:srgbClr val="00B050"/>
              </a:solidFill>
              <a:ea typeface="ＭＳ Ｐゴシック" pitchFamily="34" charset="-128"/>
              <a:cs typeface="ＭＳ Ｐゴシック" charset="0"/>
            </a:endParaRPr>
          </a:p>
        </p:txBody>
      </p:sp>
    </p:spTree>
    <p:extLst>
      <p:ext uri="{BB962C8B-B14F-4D97-AF65-F5344CB8AC3E}">
        <p14:creationId xmlns:p14="http://schemas.microsoft.com/office/powerpoint/2010/main" val="11779565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Frequency plots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3" name="Imagen 2"/>
          <p:cNvPicPr>
            <a:picLocks noChangeAspect="1"/>
          </p:cNvPicPr>
          <p:nvPr/>
        </p:nvPicPr>
        <p:blipFill>
          <a:blip r:embed="rId3"/>
          <a:stretch>
            <a:fillRect/>
          </a:stretch>
        </p:blipFill>
        <p:spPr>
          <a:xfrm>
            <a:off x="1559277" y="2421633"/>
            <a:ext cx="6629400" cy="3276600"/>
          </a:xfrm>
          <a:prstGeom prst="rect">
            <a:avLst/>
          </a:prstGeom>
        </p:spPr>
      </p:pic>
      <p:sp>
        <p:nvSpPr>
          <p:cNvPr id="4" name="CuadroTexto 3"/>
          <p:cNvSpPr txBox="1"/>
          <p:nvPr/>
        </p:nvSpPr>
        <p:spPr>
          <a:xfrm>
            <a:off x="598311" y="6062133"/>
            <a:ext cx="9392356" cy="307777"/>
          </a:xfrm>
          <a:prstGeom prst="rect">
            <a:avLst/>
          </a:prstGeom>
          <a:noFill/>
        </p:spPr>
        <p:txBody>
          <a:bodyPr wrap="square" rtlCol="0">
            <a:spAutoFit/>
          </a:bodyPr>
          <a:lstStyle/>
          <a:p>
            <a:pPr algn="just"/>
            <a:r>
              <a:rPr lang="es-ES" sz="1400" dirty="0">
                <a:solidFill>
                  <a:schemeClr val="bg1">
                    <a:lumMod val="50000"/>
                  </a:schemeClr>
                </a:solidFill>
                <a:latin typeface="+mn-lt"/>
              </a:rPr>
              <a:t>https://www.sciencedirect.com/topics/mathematics/frequency-polygon</a:t>
            </a:r>
            <a:endParaRPr lang="es-ES" sz="1400" dirty="0" smtClean="0">
              <a:solidFill>
                <a:schemeClr val="bg1">
                  <a:lumMod val="50000"/>
                </a:schemeClr>
              </a:solidFill>
              <a:latin typeface="+mn-lt"/>
            </a:endParaRPr>
          </a:p>
        </p:txBody>
      </p:sp>
      <p:sp>
        <p:nvSpPr>
          <p:cNvPr id="12" name="3 Título"/>
          <p:cNvSpPr txBox="1">
            <a:spLocks/>
          </p:cNvSpPr>
          <p:nvPr/>
        </p:nvSpPr>
        <p:spPr>
          <a:xfrm>
            <a:off x="647700" y="427038"/>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spTree>
    <p:extLst>
      <p:ext uri="{BB962C8B-B14F-4D97-AF65-F5344CB8AC3E}">
        <p14:creationId xmlns:p14="http://schemas.microsoft.com/office/powerpoint/2010/main" val="3697917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60374" y="1417638"/>
            <a:ext cx="8950325" cy="1339341"/>
          </a:xfrm>
          <a:prstGeom prst="rect">
            <a:avLst/>
          </a:prstGeom>
        </p:spPr>
        <p:txBody>
          <a:bodyPr wrap="square">
            <a:spAutoFit/>
          </a:bodyPr>
          <a:lstStyle/>
          <a:p>
            <a:pPr>
              <a:lnSpc>
                <a:spcPct val="150000"/>
              </a:lnSpc>
            </a:pPr>
            <a:r>
              <a:rPr lang="en-GB" sz="2400" b="1" i="0" dirty="0" err="1" smtClean="0">
                <a:solidFill>
                  <a:srgbClr val="7030A0"/>
                </a:solidFill>
                <a:effectLst/>
                <a:latin typeface="inherit"/>
              </a:rPr>
              <a:t>Barplots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pic>
        <p:nvPicPr>
          <p:cNvPr id="9" name="Imagen 8"/>
          <p:cNvPicPr>
            <a:picLocks noChangeAspect="1"/>
          </p:cNvPicPr>
          <p:nvPr/>
        </p:nvPicPr>
        <p:blipFill>
          <a:blip r:embed="rId3"/>
          <a:stretch>
            <a:fillRect/>
          </a:stretch>
        </p:blipFill>
        <p:spPr>
          <a:xfrm>
            <a:off x="185058" y="1974892"/>
            <a:ext cx="9535884" cy="4798442"/>
          </a:xfrm>
          <a:prstGeom prst="rect">
            <a:avLst/>
          </a:prstGeom>
        </p:spPr>
      </p:pic>
      <p:sp>
        <p:nvSpPr>
          <p:cNvPr id="10" name="Rectángulo 9"/>
          <p:cNvSpPr/>
          <p:nvPr/>
        </p:nvSpPr>
        <p:spPr>
          <a:xfrm>
            <a:off x="4371521" y="1557765"/>
            <a:ext cx="8215590" cy="276999"/>
          </a:xfrm>
          <a:prstGeom prst="rect">
            <a:avLst/>
          </a:prstGeom>
        </p:spPr>
        <p:txBody>
          <a:bodyPr wrap="square">
            <a:spAutoFit/>
          </a:bodyPr>
          <a:lstStyle/>
          <a:p>
            <a:r>
              <a:rPr lang="es-ES" sz="1200" dirty="0"/>
              <a:t>https://towardsdatascience.com/different-bar-charts-in-python-6d984b9c6b17</a:t>
            </a:r>
          </a:p>
        </p:txBody>
      </p:sp>
      <p:sp>
        <p:nvSpPr>
          <p:cNvPr id="15" name="3 Título"/>
          <p:cNvSpPr txBox="1">
            <a:spLocks/>
          </p:cNvSpPr>
          <p:nvPr/>
        </p:nvSpPr>
        <p:spPr>
          <a:xfrm>
            <a:off x="647700" y="427038"/>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spTree>
    <p:extLst>
      <p:ext uri="{BB962C8B-B14F-4D97-AF65-F5344CB8AC3E}">
        <p14:creationId xmlns:p14="http://schemas.microsoft.com/office/powerpoint/2010/main" val="23288476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Rectángulo 1"/>
          <p:cNvSpPr/>
          <p:nvPr/>
        </p:nvSpPr>
        <p:spPr>
          <a:xfrm>
            <a:off x="477837" y="1072391"/>
            <a:ext cx="8950325" cy="1384995"/>
          </a:xfrm>
          <a:prstGeom prst="rect">
            <a:avLst/>
          </a:prstGeom>
        </p:spPr>
        <p:txBody>
          <a:bodyPr wrap="square">
            <a:spAutoFit/>
          </a:bodyPr>
          <a:lstStyle/>
          <a:p>
            <a:pPr>
              <a:lnSpc>
                <a:spcPct val="150000"/>
              </a:lnSpc>
            </a:pPr>
            <a:r>
              <a:rPr lang="en-GB" sz="2400" b="1" i="0" dirty="0" smtClean="0">
                <a:solidFill>
                  <a:srgbClr val="7030A0"/>
                </a:solidFill>
                <a:effectLst/>
                <a:latin typeface="inherit"/>
              </a:rPr>
              <a:t>Viewers</a:t>
            </a:r>
            <a:endParaRPr lang="en-GB" b="1" i="0" dirty="0">
              <a:solidFill>
                <a:srgbClr val="7030A0"/>
              </a:solidFill>
              <a:effectLst/>
              <a:latin typeface="inherit"/>
            </a:endParaRPr>
          </a:p>
          <a:p>
            <a:pPr lvl="1">
              <a:lnSpc>
                <a:spcPct val="150000"/>
              </a:lnSpc>
            </a:pPr>
            <a:endParaRPr lang="en-GB" sz="1600" dirty="0">
              <a:solidFill>
                <a:schemeClr val="tx1">
                  <a:lumMod val="65000"/>
                  <a:lumOff val="35000"/>
                </a:schemeClr>
              </a:solidFill>
              <a:latin typeface="Open Sans"/>
            </a:endParaRPr>
          </a:p>
          <a:p>
            <a:pPr marL="800100" lvl="1" indent="-342900">
              <a:lnSpc>
                <a:spcPct val="150000"/>
              </a:lnSpc>
              <a:buFont typeface="Wingdings" panose="05000000000000000000" pitchFamily="2" charset="2"/>
              <a:buChar char="§"/>
            </a:pPr>
            <a:endParaRPr lang="en-GB" sz="1600" dirty="0">
              <a:solidFill>
                <a:schemeClr val="tx1">
                  <a:lumMod val="65000"/>
                  <a:lumOff val="35000"/>
                </a:schemeClr>
              </a:solidFill>
              <a:latin typeface="Open San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sp>
        <p:nvSpPr>
          <p:cNvPr id="3" name="CuadroTexto 2"/>
          <p:cNvSpPr txBox="1"/>
          <p:nvPr/>
        </p:nvSpPr>
        <p:spPr>
          <a:xfrm>
            <a:off x="647700" y="1543536"/>
            <a:ext cx="3969456" cy="523220"/>
          </a:xfrm>
          <a:prstGeom prst="rect">
            <a:avLst/>
          </a:prstGeom>
          <a:noFill/>
        </p:spPr>
        <p:txBody>
          <a:bodyPr wrap="square" rtlCol="0">
            <a:spAutoFit/>
          </a:bodyPr>
          <a:lstStyle/>
          <a:p>
            <a:pPr algn="just"/>
            <a:r>
              <a:rPr lang="ca-ES" sz="2200" dirty="0" smtClean="0">
                <a:solidFill>
                  <a:schemeClr val="tx1">
                    <a:lumMod val="85000"/>
                    <a:lumOff val="15000"/>
                  </a:schemeClr>
                </a:solidFill>
                <a:latin typeface="+mn-lt"/>
              </a:rPr>
              <a:t>UCSC </a:t>
            </a:r>
            <a:r>
              <a:rPr lang="ca-ES" sz="2200" dirty="0" err="1" smtClean="0">
                <a:solidFill>
                  <a:schemeClr val="tx1">
                    <a:lumMod val="85000"/>
                    <a:lumOff val="15000"/>
                  </a:schemeClr>
                </a:solidFill>
                <a:latin typeface="+mn-lt"/>
              </a:rPr>
              <a:t>genome</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browser</a:t>
            </a:r>
            <a:r>
              <a:rPr lang="ca-ES" sz="2200" dirty="0" smtClean="0">
                <a:solidFill>
                  <a:schemeClr val="tx1">
                    <a:lumMod val="85000"/>
                    <a:lumOff val="15000"/>
                  </a:schemeClr>
                </a:solidFill>
                <a:latin typeface="+mn-lt"/>
              </a:rPr>
              <a:t>, </a:t>
            </a:r>
            <a:r>
              <a:rPr lang="ca-ES" sz="2800" b="1" dirty="0" smtClean="0">
                <a:solidFill>
                  <a:schemeClr val="tx1">
                    <a:lumMod val="85000"/>
                    <a:lumOff val="15000"/>
                  </a:schemeClr>
                </a:solidFill>
                <a:latin typeface="+mn-lt"/>
              </a:rPr>
              <a:t>IGV</a:t>
            </a:r>
            <a:r>
              <a:rPr lang="ca-ES" sz="2200" dirty="0" smtClean="0">
                <a:solidFill>
                  <a:schemeClr val="tx1">
                    <a:lumMod val="85000"/>
                    <a:lumOff val="15000"/>
                  </a:schemeClr>
                </a:solidFill>
                <a:latin typeface="+mn-lt"/>
              </a:rPr>
              <a:t>...</a:t>
            </a:r>
            <a:endParaRPr lang="es-ES" sz="2200" dirty="0" smtClean="0">
              <a:solidFill>
                <a:schemeClr val="tx1">
                  <a:lumMod val="85000"/>
                  <a:lumOff val="15000"/>
                </a:schemeClr>
              </a:solidFill>
              <a:latin typeface="+mn-lt"/>
            </a:endParaRPr>
          </a:p>
        </p:txBody>
      </p:sp>
      <p:pic>
        <p:nvPicPr>
          <p:cNvPr id="4" name="Imagen 3"/>
          <p:cNvPicPr>
            <a:picLocks noChangeAspect="1"/>
          </p:cNvPicPr>
          <p:nvPr/>
        </p:nvPicPr>
        <p:blipFill>
          <a:blip r:embed="rId3"/>
          <a:stretch>
            <a:fillRect/>
          </a:stretch>
        </p:blipFill>
        <p:spPr>
          <a:xfrm>
            <a:off x="1284111" y="2401236"/>
            <a:ext cx="7642578" cy="4247790"/>
          </a:xfrm>
          <a:prstGeom prst="rect">
            <a:avLst/>
          </a:prstGeom>
        </p:spPr>
      </p:pic>
      <p:sp>
        <p:nvSpPr>
          <p:cNvPr id="5" name="CuadroTexto 4"/>
          <p:cNvSpPr txBox="1"/>
          <p:nvPr/>
        </p:nvSpPr>
        <p:spPr>
          <a:xfrm>
            <a:off x="4995932" y="1916032"/>
            <a:ext cx="3483261" cy="307777"/>
          </a:xfrm>
          <a:prstGeom prst="rect">
            <a:avLst/>
          </a:prstGeom>
          <a:noFill/>
        </p:spPr>
        <p:txBody>
          <a:bodyPr wrap="none" rtlCol="0">
            <a:spAutoFit/>
          </a:bodyPr>
          <a:lstStyle/>
          <a:p>
            <a:pPr algn="just"/>
            <a:r>
              <a:rPr lang="es-ES" sz="1400" dirty="0">
                <a:solidFill>
                  <a:schemeClr val="bg1">
                    <a:lumMod val="50000"/>
                  </a:schemeClr>
                </a:solidFill>
                <a:latin typeface="+mn-lt"/>
              </a:rPr>
              <a:t>https://pubmed.ncbi.nlm.nih.gov/29717207/</a:t>
            </a:r>
            <a:endParaRPr lang="es-ES" sz="1400" dirty="0" smtClean="0">
              <a:solidFill>
                <a:schemeClr val="bg1">
                  <a:lumMod val="50000"/>
                </a:schemeClr>
              </a:solidFill>
              <a:latin typeface="+mn-lt"/>
            </a:endParaRPr>
          </a:p>
        </p:txBody>
      </p:sp>
    </p:spTree>
    <p:extLst>
      <p:ext uri="{BB962C8B-B14F-4D97-AF65-F5344CB8AC3E}">
        <p14:creationId xmlns:p14="http://schemas.microsoft.com/office/powerpoint/2010/main" val="1193862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pic>
        <p:nvPicPr>
          <p:cNvPr id="1026" name="Picture 2" descr="Interpreting Intergrative Genomic Viewer (IGV) - Bioinformatics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425" y="1804152"/>
            <a:ext cx="7001581" cy="446318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47700" y="1209657"/>
            <a:ext cx="4225516"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paired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and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stranded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reads</a:t>
            </a:r>
            <a:endParaRPr lang="es-ES" sz="2200" dirty="0" smtClean="0">
              <a:solidFill>
                <a:schemeClr val="tx1">
                  <a:lumMod val="85000"/>
                  <a:lumOff val="15000"/>
                </a:schemeClr>
              </a:solidFill>
              <a:latin typeface="+mn-lt"/>
            </a:endParaRPr>
          </a:p>
        </p:txBody>
      </p:sp>
      <p:sp>
        <p:nvSpPr>
          <p:cNvPr id="7" name="Rectángulo 6"/>
          <p:cNvSpPr/>
          <p:nvPr/>
        </p:nvSpPr>
        <p:spPr>
          <a:xfrm>
            <a:off x="1372425" y="6502539"/>
            <a:ext cx="6182078" cy="253916"/>
          </a:xfrm>
          <a:prstGeom prst="rect">
            <a:avLst/>
          </a:prstGeom>
        </p:spPr>
        <p:txBody>
          <a:bodyPr wrap="square">
            <a:spAutoFit/>
          </a:bodyPr>
          <a:lstStyle/>
          <a:p>
            <a:r>
              <a:rPr lang="es-ES" sz="1050" dirty="0"/>
              <a:t>https://bioinformatics.stackexchange.com/questions/2466/interpreting-intergrative-genomic-viewer-igv</a:t>
            </a:r>
          </a:p>
        </p:txBody>
      </p:sp>
    </p:spTree>
    <p:extLst>
      <p:ext uri="{BB962C8B-B14F-4D97-AF65-F5344CB8AC3E}">
        <p14:creationId xmlns:p14="http://schemas.microsoft.com/office/powerpoint/2010/main" val="24129190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pic>
        <p:nvPicPr>
          <p:cNvPr id="1026" name="Picture 2" descr="Interpreting Intergrative Genomic Viewer (IGV) - Bioinformatics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425" y="1804152"/>
            <a:ext cx="7001581" cy="446318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47700" y="1209657"/>
            <a:ext cx="4225516"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paired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and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stranded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reads</a:t>
            </a:r>
            <a:endParaRPr lang="es-ES" sz="2200" dirty="0" smtClean="0">
              <a:solidFill>
                <a:schemeClr val="tx1">
                  <a:lumMod val="85000"/>
                  <a:lumOff val="15000"/>
                </a:schemeClr>
              </a:solidFill>
              <a:latin typeface="+mn-lt"/>
            </a:endParaRPr>
          </a:p>
        </p:txBody>
      </p:sp>
      <p:sp>
        <p:nvSpPr>
          <p:cNvPr id="7" name="Rectángulo 6"/>
          <p:cNvSpPr/>
          <p:nvPr/>
        </p:nvSpPr>
        <p:spPr>
          <a:xfrm>
            <a:off x="1372425" y="6502539"/>
            <a:ext cx="6182078" cy="253916"/>
          </a:xfrm>
          <a:prstGeom prst="rect">
            <a:avLst/>
          </a:prstGeom>
        </p:spPr>
        <p:txBody>
          <a:bodyPr wrap="square">
            <a:spAutoFit/>
          </a:bodyPr>
          <a:lstStyle/>
          <a:p>
            <a:r>
              <a:rPr lang="es-ES" sz="1050" dirty="0"/>
              <a:t>https://bioinformatics.stackexchange.com/questions/2466/interpreting-intergrative-genomic-viewer-igv</a:t>
            </a:r>
          </a:p>
        </p:txBody>
      </p:sp>
    </p:spTree>
    <p:extLst>
      <p:ext uri="{BB962C8B-B14F-4D97-AF65-F5344CB8AC3E}">
        <p14:creationId xmlns:p14="http://schemas.microsoft.com/office/powerpoint/2010/main" val="715183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sp>
        <p:nvSpPr>
          <p:cNvPr id="6" name="CuadroTexto 5"/>
          <p:cNvSpPr txBox="1"/>
          <p:nvPr/>
        </p:nvSpPr>
        <p:spPr>
          <a:xfrm>
            <a:off x="647700" y="1209657"/>
            <a:ext cx="4225516"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paired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and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stranded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reads</a:t>
            </a:r>
            <a:endParaRPr lang="es-ES" sz="2200" dirty="0" smtClean="0">
              <a:solidFill>
                <a:schemeClr val="tx1">
                  <a:lumMod val="85000"/>
                  <a:lumOff val="15000"/>
                </a:schemeClr>
              </a:solidFill>
              <a:latin typeface="+mn-lt"/>
            </a:endParaRPr>
          </a:p>
        </p:txBody>
      </p:sp>
      <p:sp>
        <p:nvSpPr>
          <p:cNvPr id="7" name="Rectángulo 6"/>
          <p:cNvSpPr/>
          <p:nvPr/>
        </p:nvSpPr>
        <p:spPr>
          <a:xfrm>
            <a:off x="1372425" y="6344495"/>
            <a:ext cx="6182078" cy="253916"/>
          </a:xfrm>
          <a:prstGeom prst="rect">
            <a:avLst/>
          </a:prstGeom>
        </p:spPr>
        <p:txBody>
          <a:bodyPr wrap="square">
            <a:spAutoFit/>
          </a:bodyPr>
          <a:lstStyle/>
          <a:p>
            <a:r>
              <a:rPr lang="es-ES" sz="1050" dirty="0"/>
              <a:t>https://journals.plos.org/plosone/article/figure?id=10.1371/journal.pone.0141586.g008</a:t>
            </a:r>
          </a:p>
        </p:txBody>
      </p:sp>
      <p:pic>
        <p:nvPicPr>
          <p:cNvPr id="2" name="Imagen 1"/>
          <p:cNvPicPr>
            <a:picLocks noChangeAspect="1"/>
          </p:cNvPicPr>
          <p:nvPr/>
        </p:nvPicPr>
        <p:blipFill>
          <a:blip r:embed="rId3"/>
          <a:stretch>
            <a:fillRect/>
          </a:stretch>
        </p:blipFill>
        <p:spPr>
          <a:xfrm>
            <a:off x="859719" y="1640544"/>
            <a:ext cx="6128103" cy="4463109"/>
          </a:xfrm>
          <a:prstGeom prst="rect">
            <a:avLst/>
          </a:prstGeom>
        </p:spPr>
      </p:pic>
      <p:sp>
        <p:nvSpPr>
          <p:cNvPr id="3" name="Rectángulo 2"/>
          <p:cNvSpPr/>
          <p:nvPr/>
        </p:nvSpPr>
        <p:spPr bwMode="auto">
          <a:xfrm>
            <a:off x="2585156" y="6005689"/>
            <a:ext cx="4041422" cy="10925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5449660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sp>
        <p:nvSpPr>
          <p:cNvPr id="6" name="CuadroTexto 5"/>
          <p:cNvSpPr txBox="1"/>
          <p:nvPr/>
        </p:nvSpPr>
        <p:spPr>
          <a:xfrm>
            <a:off x="867958" y="1209657"/>
            <a:ext cx="3785011" cy="430887"/>
          </a:xfrm>
          <a:prstGeom prst="rect">
            <a:avLst/>
          </a:prstGeom>
          <a:noFill/>
        </p:spPr>
        <p:txBody>
          <a:bodyPr wrap="none" rtlCol="0">
            <a:spAutoFit/>
          </a:bodyPr>
          <a:lstStyle/>
          <a:p>
            <a:pPr algn="just"/>
            <a:r>
              <a:rPr lang="ca-ES" sz="2200" dirty="0" err="1" smtClean="0">
                <a:solidFill>
                  <a:schemeClr val="tx1">
                    <a:lumMod val="85000"/>
                    <a:lumOff val="15000"/>
                  </a:schemeClr>
                </a:solidFill>
                <a:latin typeface="+mn-lt"/>
              </a:rPr>
              <a:t>Junctions</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detected</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with</a:t>
            </a:r>
            <a:r>
              <a:rPr lang="ca-ES" sz="2200" dirty="0" smtClean="0">
                <a:solidFill>
                  <a:schemeClr val="tx1">
                    <a:lumMod val="85000"/>
                    <a:lumOff val="15000"/>
                  </a:schemeClr>
                </a:solidFill>
                <a:latin typeface="+mn-lt"/>
              </a:rPr>
              <a:t> </a:t>
            </a:r>
            <a:r>
              <a:rPr lang="ca-ES" sz="2200" dirty="0" err="1" smtClean="0">
                <a:solidFill>
                  <a:schemeClr val="tx1">
                    <a:lumMod val="85000"/>
                    <a:lumOff val="15000"/>
                  </a:schemeClr>
                </a:solidFill>
                <a:latin typeface="+mn-lt"/>
              </a:rPr>
              <a:t>TopHat</a:t>
            </a:r>
            <a:endParaRPr lang="es-ES" sz="2200" dirty="0" smtClean="0">
              <a:solidFill>
                <a:schemeClr val="tx1">
                  <a:lumMod val="85000"/>
                  <a:lumOff val="15000"/>
                </a:schemeClr>
              </a:solidFill>
              <a:latin typeface="+mn-lt"/>
            </a:endParaRPr>
          </a:p>
        </p:txBody>
      </p:sp>
      <p:sp>
        <p:nvSpPr>
          <p:cNvPr id="3" name="Rectángulo 2"/>
          <p:cNvSpPr/>
          <p:nvPr/>
        </p:nvSpPr>
        <p:spPr bwMode="auto">
          <a:xfrm>
            <a:off x="2585156" y="6005689"/>
            <a:ext cx="4041422" cy="10925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2050" name="Picture 2" descr="Splice Junctions | Integrative Genomics Vie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539" y="1781697"/>
            <a:ext cx="6137616" cy="4295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1019539" y="6290026"/>
            <a:ext cx="7277794" cy="307777"/>
          </a:xfrm>
          <a:prstGeom prst="rect">
            <a:avLst/>
          </a:prstGeom>
        </p:spPr>
        <p:txBody>
          <a:bodyPr wrap="square">
            <a:spAutoFit/>
          </a:bodyPr>
          <a:lstStyle/>
          <a:p>
            <a:r>
              <a:rPr lang="es-ES" sz="1400" dirty="0"/>
              <a:t>https://software.broadinstitute.org/software/igv/splice_junctions</a:t>
            </a:r>
          </a:p>
        </p:txBody>
      </p:sp>
    </p:spTree>
    <p:extLst>
      <p:ext uri="{BB962C8B-B14F-4D97-AF65-F5344CB8AC3E}">
        <p14:creationId xmlns:p14="http://schemas.microsoft.com/office/powerpoint/2010/main" val="1701462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3"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15" name="3 Título"/>
          <p:cNvSpPr txBox="1">
            <a:spLocks/>
          </p:cNvSpPr>
          <p:nvPr/>
        </p:nvSpPr>
        <p:spPr>
          <a:xfrm>
            <a:off x="647700" y="425952"/>
            <a:ext cx="8915400" cy="1143000"/>
          </a:xfrm>
          <a:prstGeom prst="rect">
            <a:avLst/>
          </a:prstGeom>
        </p:spPr>
        <p:txBody>
          <a:bodyPr/>
          <a:lstStyle/>
          <a:p>
            <a:pPr lvl="0" eaLnBrk="0" hangingPunct="0">
              <a:defRPr/>
            </a:pPr>
            <a:r>
              <a:rPr lang="en-US" sz="2400" b="1" kern="0" dirty="0" smtClean="0">
                <a:solidFill>
                  <a:schemeClr val="bg1"/>
                </a:solidFill>
              </a:rPr>
              <a:t>2.10 Visualization</a:t>
            </a:r>
            <a:endParaRPr lang="en-US" sz="2400" b="1" kern="0" dirty="0">
              <a:solidFill>
                <a:schemeClr val="bg1"/>
              </a:solidFill>
            </a:endParaRPr>
          </a:p>
        </p:txBody>
      </p:sp>
      <p:sp>
        <p:nvSpPr>
          <p:cNvPr id="6" name="CuadroTexto 5"/>
          <p:cNvSpPr txBox="1"/>
          <p:nvPr/>
        </p:nvSpPr>
        <p:spPr>
          <a:xfrm>
            <a:off x="1019539" y="1212364"/>
            <a:ext cx="2741328" cy="430887"/>
          </a:xfrm>
          <a:prstGeom prst="rect">
            <a:avLst/>
          </a:prstGeom>
          <a:noFill/>
        </p:spPr>
        <p:txBody>
          <a:bodyPr wrap="none" rtlCol="0">
            <a:spAutoFit/>
          </a:bodyPr>
          <a:lstStyle/>
          <a:p>
            <a:pPr algn="just"/>
            <a:r>
              <a:rPr lang="ca-ES" sz="2200" dirty="0" smtClean="0">
                <a:solidFill>
                  <a:schemeClr val="tx1">
                    <a:lumMod val="85000"/>
                    <a:lumOff val="15000"/>
                  </a:schemeClr>
                </a:solidFill>
                <a:latin typeface="+mn-lt"/>
              </a:rPr>
              <a:t>Iso-</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RNA-</a:t>
            </a:r>
            <a:r>
              <a:rPr lang="ca-ES" sz="2200" dirty="0" err="1" smtClean="0">
                <a:solidFill>
                  <a:schemeClr val="tx1">
                    <a:lumMod val="85000"/>
                    <a:lumOff val="15000"/>
                  </a:schemeClr>
                </a:solidFill>
                <a:latin typeface="+mn-lt"/>
              </a:rPr>
              <a:t>seq</a:t>
            </a:r>
            <a:r>
              <a:rPr lang="ca-ES" sz="2200" dirty="0" smtClean="0">
                <a:solidFill>
                  <a:schemeClr val="tx1">
                    <a:lumMod val="85000"/>
                    <a:lumOff val="15000"/>
                  </a:schemeClr>
                </a:solidFill>
                <a:latin typeface="+mn-lt"/>
              </a:rPr>
              <a:t> (TGS)</a:t>
            </a:r>
            <a:endParaRPr lang="es-ES" sz="2200" dirty="0" smtClean="0">
              <a:solidFill>
                <a:schemeClr val="tx1">
                  <a:lumMod val="85000"/>
                  <a:lumOff val="15000"/>
                </a:schemeClr>
              </a:solidFill>
              <a:latin typeface="+mn-lt"/>
            </a:endParaRPr>
          </a:p>
        </p:txBody>
      </p:sp>
      <p:sp>
        <p:nvSpPr>
          <p:cNvPr id="3" name="Rectángulo 2"/>
          <p:cNvSpPr/>
          <p:nvPr/>
        </p:nvSpPr>
        <p:spPr bwMode="auto">
          <a:xfrm>
            <a:off x="2585156" y="6005689"/>
            <a:ext cx="4041422" cy="10925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4" name="Rectángulo 3"/>
          <p:cNvSpPr/>
          <p:nvPr/>
        </p:nvSpPr>
        <p:spPr>
          <a:xfrm>
            <a:off x="1019539" y="6290026"/>
            <a:ext cx="7277794" cy="307777"/>
          </a:xfrm>
          <a:prstGeom prst="rect">
            <a:avLst/>
          </a:prstGeom>
        </p:spPr>
        <p:txBody>
          <a:bodyPr wrap="square">
            <a:spAutoFit/>
          </a:bodyPr>
          <a:lstStyle/>
          <a:p>
            <a:r>
              <a:rPr lang="es-ES" sz="1400" dirty="0"/>
              <a:t>https://www.nature.com/articles/s41598-019-42184-z</a:t>
            </a:r>
          </a:p>
        </p:txBody>
      </p:sp>
      <p:pic>
        <p:nvPicPr>
          <p:cNvPr id="2" name="Imagen 1"/>
          <p:cNvPicPr>
            <a:picLocks noChangeAspect="1"/>
          </p:cNvPicPr>
          <p:nvPr/>
        </p:nvPicPr>
        <p:blipFill>
          <a:blip r:embed="rId3"/>
          <a:stretch>
            <a:fillRect/>
          </a:stretch>
        </p:blipFill>
        <p:spPr>
          <a:xfrm>
            <a:off x="752475" y="1691114"/>
            <a:ext cx="8401050" cy="4476750"/>
          </a:xfrm>
          <a:prstGeom prst="rect">
            <a:avLst/>
          </a:prstGeom>
        </p:spPr>
      </p:pic>
    </p:spTree>
    <p:extLst>
      <p:ext uri="{BB962C8B-B14F-4D97-AF65-F5344CB8AC3E}">
        <p14:creationId xmlns:p14="http://schemas.microsoft.com/office/powerpoint/2010/main" val="1312826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CuadroTexto 1"/>
          <p:cNvSpPr txBox="1"/>
          <p:nvPr/>
        </p:nvSpPr>
        <p:spPr>
          <a:xfrm>
            <a:off x="1090751" y="1851375"/>
            <a:ext cx="1306768" cy="461665"/>
          </a:xfrm>
          <a:prstGeom prst="rect">
            <a:avLst/>
          </a:prstGeom>
          <a:noFill/>
        </p:spPr>
        <p:txBody>
          <a:bodyPr wrap="none" rtlCol="0">
            <a:spAutoFit/>
          </a:bodyPr>
          <a:lstStyle/>
          <a:p>
            <a:pPr algn="just"/>
            <a:r>
              <a:rPr lang="ca-ES" sz="2400" b="1" dirty="0" smtClean="0">
                <a:latin typeface="+mn-lt"/>
              </a:rPr>
              <a:t>RNA-</a:t>
            </a:r>
            <a:r>
              <a:rPr lang="ca-ES" sz="2400" b="1" dirty="0" err="1" smtClean="0">
                <a:latin typeface="+mn-lt"/>
              </a:rPr>
              <a:t>Seq</a:t>
            </a:r>
            <a:endParaRPr lang="es-ES" sz="2400" dirty="0" smtClean="0">
              <a:latin typeface="+mn-lt"/>
            </a:endParaRPr>
          </a:p>
        </p:txBody>
      </p:sp>
      <p:sp>
        <p:nvSpPr>
          <p:cNvPr id="3" name="CuadroTexto 2"/>
          <p:cNvSpPr txBox="1"/>
          <p:nvPr/>
        </p:nvSpPr>
        <p:spPr>
          <a:xfrm>
            <a:off x="2584676" y="1437898"/>
            <a:ext cx="6826024" cy="2246769"/>
          </a:xfrm>
          <a:prstGeom prst="rect">
            <a:avLst/>
          </a:prstGeom>
          <a:noFill/>
        </p:spPr>
        <p:txBody>
          <a:bodyPr wrap="square" rtlCol="0">
            <a:spAutoFit/>
          </a:bodyPr>
          <a:lstStyle/>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Sequencing</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technique</a:t>
            </a:r>
            <a:r>
              <a:rPr lang="ca-ES" sz="2000" dirty="0" smtClean="0">
                <a:solidFill>
                  <a:schemeClr val="tx1">
                    <a:lumMod val="85000"/>
                    <a:lumOff val="15000"/>
                  </a:schemeClr>
                </a:solidFill>
                <a:latin typeface="+mn-lt"/>
              </a:rPr>
              <a:t> of </a:t>
            </a:r>
            <a:r>
              <a:rPr lang="ca-ES" sz="2000" b="1" dirty="0" smtClean="0">
                <a:solidFill>
                  <a:schemeClr val="tx1">
                    <a:lumMod val="85000"/>
                    <a:lumOff val="15000"/>
                  </a:schemeClr>
                </a:solidFill>
                <a:latin typeface="+mn-lt"/>
              </a:rPr>
              <a:t>NGS</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reveals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presence</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and</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quantity</a:t>
            </a:r>
            <a:r>
              <a:rPr lang="ca-ES" sz="2000" b="1" dirty="0" smtClean="0">
                <a:solidFill>
                  <a:schemeClr val="tx1">
                    <a:lumMod val="85000"/>
                    <a:lumOff val="15000"/>
                  </a:schemeClr>
                </a:solidFill>
                <a:latin typeface="+mn-lt"/>
              </a:rPr>
              <a:t> of RNA </a:t>
            </a:r>
            <a:r>
              <a:rPr lang="ca-ES" sz="2000" dirty="0" smtClean="0">
                <a:solidFill>
                  <a:schemeClr val="tx1">
                    <a:lumMod val="85000"/>
                    <a:lumOff val="15000"/>
                  </a:schemeClr>
                </a:solidFill>
                <a:latin typeface="+mn-lt"/>
              </a:rPr>
              <a:t>in a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lets to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determination</a:t>
            </a:r>
            <a:r>
              <a:rPr lang="ca-ES" sz="2000" dirty="0" smtClean="0">
                <a:solidFill>
                  <a:schemeClr val="tx1">
                    <a:lumMod val="85000"/>
                    <a:lumOff val="15000"/>
                  </a:schemeClr>
                </a:solidFill>
                <a:latin typeface="+mn-lt"/>
              </a:rPr>
              <a:t>/</a:t>
            </a:r>
            <a:r>
              <a:rPr lang="ca-ES" sz="2000" dirty="0" err="1" smtClean="0">
                <a:solidFill>
                  <a:schemeClr val="tx1">
                    <a:lumMod val="85000"/>
                    <a:lumOff val="15000"/>
                  </a:schemeClr>
                </a:solidFill>
                <a:latin typeface="+mn-lt"/>
              </a:rPr>
              <a:t>analysis</a:t>
            </a:r>
            <a:r>
              <a:rPr lang="ca-ES" sz="2000" dirty="0" smtClean="0">
                <a:solidFill>
                  <a:schemeClr val="tx1">
                    <a:lumMod val="85000"/>
                    <a:lumOff val="15000"/>
                  </a:schemeClr>
                </a:solidFill>
                <a:latin typeface="+mn-lt"/>
              </a:rPr>
              <a:t> of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sequenced</a:t>
            </a:r>
            <a:r>
              <a:rPr lang="ca-ES" sz="2000" dirty="0" smtClean="0">
                <a:solidFill>
                  <a:schemeClr val="tx1">
                    <a:lumMod val="85000"/>
                    <a:lumOff val="15000"/>
                  </a:schemeClr>
                </a:solidFill>
                <a:latin typeface="+mn-lt"/>
              </a:rPr>
              <a:t> in a </a:t>
            </a:r>
            <a:r>
              <a:rPr lang="ca-ES" sz="2000" b="1" dirty="0" smtClean="0">
                <a:solidFill>
                  <a:schemeClr val="tx1">
                    <a:lumMod val="85000"/>
                    <a:lumOff val="15000"/>
                  </a:schemeClr>
                </a:solidFill>
                <a:latin typeface="+mn-lt"/>
              </a:rPr>
              <a:t>particular moment</a:t>
            </a:r>
            <a:r>
              <a:rPr lang="ca-ES" sz="2000" dirty="0" smtClean="0">
                <a:solidFill>
                  <a:schemeClr val="tx1">
                    <a:lumMod val="85000"/>
                    <a:lumOff val="15000"/>
                  </a:schemeClr>
                </a:solidFill>
                <a:latin typeface="+mn-lt"/>
              </a:rPr>
              <a:t>, so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obtained</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limited</a:t>
            </a:r>
            <a:r>
              <a:rPr lang="ca-ES" sz="2000" dirty="0" smtClean="0">
                <a:solidFill>
                  <a:schemeClr val="tx1">
                    <a:lumMod val="85000"/>
                    <a:lumOff val="15000"/>
                  </a:schemeClr>
                </a:solidFill>
                <a:latin typeface="+mn-lt"/>
              </a:rPr>
              <a:t> to </a:t>
            </a: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precise</a:t>
            </a:r>
            <a:r>
              <a:rPr lang="ca-ES" sz="2000" b="1" dirty="0" smtClean="0">
                <a:solidFill>
                  <a:schemeClr val="tx1">
                    <a:lumMod val="85000"/>
                    <a:lumOff val="15000"/>
                  </a:schemeClr>
                </a:solidFill>
                <a:latin typeface="+mn-lt"/>
              </a:rPr>
              <a:t> moment</a:t>
            </a:r>
            <a:r>
              <a:rPr lang="ca-ES" sz="2000" dirty="0" smtClean="0">
                <a:solidFill>
                  <a:schemeClr val="tx1">
                    <a:lumMod val="85000"/>
                    <a:lumOff val="15000"/>
                  </a:schemeClr>
                </a:solidFill>
                <a:latin typeface="+mn-lt"/>
              </a:rPr>
              <a:t>.</a:t>
            </a:r>
          </a:p>
          <a:p>
            <a:pPr algn="just"/>
            <a:endParaRPr lang="ca-ES" sz="2000" dirty="0" smtClean="0">
              <a:solidFill>
                <a:schemeClr val="tx1">
                  <a:lumMod val="85000"/>
                  <a:lumOff val="15000"/>
                </a:schemeClr>
              </a:solidFill>
              <a:latin typeface="+mn-lt"/>
            </a:endParaRPr>
          </a:p>
          <a:p>
            <a:pPr algn="just"/>
            <a:endParaRPr lang="es-ES" sz="2000" dirty="0" smtClean="0">
              <a:solidFill>
                <a:schemeClr val="tx1">
                  <a:lumMod val="85000"/>
                  <a:lumOff val="15000"/>
                </a:schemeClr>
              </a:solidFill>
              <a:latin typeface="+mn-lt"/>
            </a:endParaRPr>
          </a:p>
        </p:txBody>
      </p:sp>
    </p:spTree>
    <p:extLst>
      <p:ext uri="{BB962C8B-B14F-4D97-AF65-F5344CB8AC3E}">
        <p14:creationId xmlns:p14="http://schemas.microsoft.com/office/powerpoint/2010/main" val="3489602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8" name="3 Título"/>
          <p:cNvSpPr txBox="1">
            <a:spLocks/>
          </p:cNvSpPr>
          <p:nvPr/>
        </p:nvSpPr>
        <p:spPr>
          <a:xfrm>
            <a:off x="495300" y="274638"/>
            <a:ext cx="8915400" cy="1143000"/>
          </a:xfrm>
          <a:prstGeom prst="rect">
            <a:avLst/>
          </a:prstGeom>
        </p:spPr>
        <p:txBody>
          <a:bodyPr/>
          <a:lstStyle/>
          <a:p>
            <a:pPr marR="0" lvl="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bg1"/>
                </a:solidFill>
                <a:effectLst/>
                <a:uLnTx/>
                <a:uFillTx/>
                <a:latin typeface="+mj-lt"/>
                <a:ea typeface="+mj-ea"/>
                <a:cs typeface="+mj-cs"/>
              </a:rPr>
              <a:t>2.1 What is </a:t>
            </a:r>
            <a:r>
              <a:rPr kumimoji="0" lang="en-US" sz="2400" b="1" i="0" u="none" strike="noStrike" kern="0" cap="none" spc="0" normalizeH="0" noProof="0" dirty="0">
                <a:ln>
                  <a:noFill/>
                </a:ln>
                <a:solidFill>
                  <a:schemeClr val="bg1"/>
                </a:solidFill>
                <a:effectLst/>
                <a:uLnTx/>
                <a:uFillTx/>
                <a:latin typeface="+mj-lt"/>
                <a:ea typeface="+mj-ea"/>
                <a:cs typeface="+mj-cs"/>
              </a:rPr>
              <a:t>RNA-</a:t>
            </a:r>
            <a:r>
              <a:rPr kumimoji="0" lang="en-US" sz="2400" b="1" i="0" u="none" strike="noStrike" kern="0" cap="none" spc="0" normalizeH="0" noProof="0" dirty="0" err="1">
                <a:ln>
                  <a:noFill/>
                </a:ln>
                <a:solidFill>
                  <a:schemeClr val="bg1"/>
                </a:solidFill>
                <a:effectLst/>
                <a:uLnTx/>
                <a:uFillTx/>
                <a:latin typeface="+mj-lt"/>
                <a:ea typeface="+mj-ea"/>
                <a:cs typeface="+mj-cs"/>
              </a:rPr>
              <a:t>seq</a:t>
            </a:r>
            <a:r>
              <a:rPr kumimoji="0" lang="en-US" sz="2400" b="1" i="0" u="none" strike="noStrike" kern="0" cap="none" spc="0" normalizeH="0" noProof="0" dirty="0">
                <a:ln>
                  <a:noFill/>
                </a:ln>
                <a:solidFill>
                  <a:schemeClr val="bg1"/>
                </a:solidFill>
                <a:effectLst/>
                <a:uLnTx/>
                <a:uFillTx/>
                <a:latin typeface="+mj-lt"/>
                <a:ea typeface="+mj-ea"/>
                <a:cs typeface="+mj-cs"/>
              </a:rPr>
              <a:t>?</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sp>
        <p:nvSpPr>
          <p:cNvPr id="2" name="CuadroTexto 1"/>
          <p:cNvSpPr txBox="1"/>
          <p:nvPr/>
        </p:nvSpPr>
        <p:spPr>
          <a:xfrm>
            <a:off x="1090751" y="1851375"/>
            <a:ext cx="1306768" cy="461665"/>
          </a:xfrm>
          <a:prstGeom prst="rect">
            <a:avLst/>
          </a:prstGeom>
          <a:noFill/>
        </p:spPr>
        <p:txBody>
          <a:bodyPr wrap="none" rtlCol="0">
            <a:spAutoFit/>
          </a:bodyPr>
          <a:lstStyle/>
          <a:p>
            <a:pPr algn="just"/>
            <a:r>
              <a:rPr lang="ca-ES" sz="2400" b="1" dirty="0" smtClean="0">
                <a:latin typeface="+mn-lt"/>
              </a:rPr>
              <a:t>RNA-</a:t>
            </a:r>
            <a:r>
              <a:rPr lang="ca-ES" sz="2400" b="1" dirty="0" err="1" smtClean="0">
                <a:latin typeface="+mn-lt"/>
              </a:rPr>
              <a:t>Seq</a:t>
            </a:r>
            <a:endParaRPr lang="es-ES" sz="2400" dirty="0" smtClean="0">
              <a:latin typeface="+mn-lt"/>
            </a:endParaRPr>
          </a:p>
        </p:txBody>
      </p:sp>
      <p:sp>
        <p:nvSpPr>
          <p:cNvPr id="3" name="CuadroTexto 2"/>
          <p:cNvSpPr txBox="1"/>
          <p:nvPr/>
        </p:nvSpPr>
        <p:spPr>
          <a:xfrm>
            <a:off x="2584676" y="1437898"/>
            <a:ext cx="6826024" cy="2246769"/>
          </a:xfrm>
          <a:prstGeom prst="rect">
            <a:avLst/>
          </a:prstGeom>
          <a:noFill/>
        </p:spPr>
        <p:txBody>
          <a:bodyPr wrap="square" rtlCol="0">
            <a:spAutoFit/>
          </a:bodyPr>
          <a:lstStyle/>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Sequencing</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technique</a:t>
            </a:r>
            <a:r>
              <a:rPr lang="ca-ES" sz="2000" dirty="0" smtClean="0">
                <a:solidFill>
                  <a:schemeClr val="tx1">
                    <a:lumMod val="85000"/>
                    <a:lumOff val="15000"/>
                  </a:schemeClr>
                </a:solidFill>
                <a:latin typeface="+mn-lt"/>
              </a:rPr>
              <a:t> of </a:t>
            </a:r>
            <a:r>
              <a:rPr lang="ca-ES" sz="2000" b="1" dirty="0" smtClean="0">
                <a:solidFill>
                  <a:schemeClr val="tx1">
                    <a:lumMod val="85000"/>
                    <a:lumOff val="15000"/>
                  </a:schemeClr>
                </a:solidFill>
                <a:latin typeface="+mn-lt"/>
              </a:rPr>
              <a:t>NGS</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reveals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presence</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and</a:t>
            </a:r>
            <a:r>
              <a:rPr lang="ca-ES" sz="2000" b="1"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quantity</a:t>
            </a:r>
            <a:r>
              <a:rPr lang="ca-ES" sz="2000" b="1" dirty="0" smtClean="0">
                <a:solidFill>
                  <a:schemeClr val="tx1">
                    <a:lumMod val="85000"/>
                    <a:lumOff val="15000"/>
                  </a:schemeClr>
                </a:solidFill>
                <a:latin typeface="+mn-lt"/>
              </a:rPr>
              <a:t> of RNA </a:t>
            </a:r>
            <a:r>
              <a:rPr lang="ca-ES" sz="2000" dirty="0" smtClean="0">
                <a:solidFill>
                  <a:schemeClr val="tx1">
                    <a:lumMod val="85000"/>
                    <a:lumOff val="15000"/>
                  </a:schemeClr>
                </a:solidFill>
                <a:latin typeface="+mn-lt"/>
              </a:rPr>
              <a:t>in a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It</a:t>
            </a:r>
            <a:r>
              <a:rPr lang="ca-ES" sz="2000" dirty="0" smtClean="0">
                <a:solidFill>
                  <a:schemeClr val="tx1">
                    <a:lumMod val="85000"/>
                    <a:lumOff val="15000"/>
                  </a:schemeClr>
                </a:solidFill>
                <a:latin typeface="+mn-lt"/>
              </a:rPr>
              <a:t> lets to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determination</a:t>
            </a:r>
            <a:r>
              <a:rPr lang="ca-ES" sz="2000" dirty="0" smtClean="0">
                <a:solidFill>
                  <a:schemeClr val="tx1">
                    <a:lumMod val="85000"/>
                    <a:lumOff val="15000"/>
                  </a:schemeClr>
                </a:solidFill>
                <a:latin typeface="+mn-lt"/>
              </a:rPr>
              <a:t>/</a:t>
            </a:r>
            <a:r>
              <a:rPr lang="ca-ES" sz="2000" dirty="0" err="1" smtClean="0">
                <a:solidFill>
                  <a:schemeClr val="tx1">
                    <a:lumMod val="85000"/>
                    <a:lumOff val="15000"/>
                  </a:schemeClr>
                </a:solidFill>
                <a:latin typeface="+mn-lt"/>
              </a:rPr>
              <a:t>analysis</a:t>
            </a:r>
            <a:r>
              <a:rPr lang="ca-ES" sz="2000" dirty="0" smtClean="0">
                <a:solidFill>
                  <a:schemeClr val="tx1">
                    <a:lumMod val="85000"/>
                    <a:lumOff val="15000"/>
                  </a:schemeClr>
                </a:solidFill>
                <a:latin typeface="+mn-lt"/>
              </a:rPr>
              <a:t> of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p>
          <a:p>
            <a:pPr marL="342900" indent="-342900" algn="just">
              <a:buFont typeface="Arial" panose="020B0604020202020204" pitchFamily="34" charset="0"/>
              <a:buChar char="•"/>
            </a:pP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sample</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sequenced</a:t>
            </a:r>
            <a:r>
              <a:rPr lang="ca-ES" sz="2000" dirty="0" smtClean="0">
                <a:solidFill>
                  <a:schemeClr val="tx1">
                    <a:lumMod val="85000"/>
                    <a:lumOff val="15000"/>
                  </a:schemeClr>
                </a:solidFill>
                <a:latin typeface="+mn-lt"/>
              </a:rPr>
              <a:t> in a </a:t>
            </a:r>
            <a:r>
              <a:rPr lang="ca-ES" sz="2000" b="1" dirty="0" smtClean="0">
                <a:solidFill>
                  <a:schemeClr val="tx1">
                    <a:lumMod val="85000"/>
                    <a:lumOff val="15000"/>
                  </a:schemeClr>
                </a:solidFill>
                <a:latin typeface="+mn-lt"/>
              </a:rPr>
              <a:t>particular moment</a:t>
            </a:r>
            <a:r>
              <a:rPr lang="ca-ES" sz="2000" dirty="0" smtClean="0">
                <a:solidFill>
                  <a:schemeClr val="tx1">
                    <a:lumMod val="85000"/>
                    <a:lumOff val="15000"/>
                  </a:schemeClr>
                </a:solidFill>
                <a:latin typeface="+mn-lt"/>
              </a:rPr>
              <a:t>, so </a:t>
            </a:r>
            <a:r>
              <a:rPr lang="ca-ES" sz="2000" dirty="0" err="1" smtClean="0">
                <a:solidFill>
                  <a:schemeClr val="tx1">
                    <a:lumMod val="85000"/>
                    <a:lumOff val="15000"/>
                  </a:schemeClr>
                </a:solidFill>
                <a:latin typeface="+mn-lt"/>
              </a:rPr>
              <a:t>the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transcriptome</a:t>
            </a:r>
            <a:r>
              <a:rPr lang="ca-ES" sz="2000" dirty="0" smtClean="0">
                <a:solidFill>
                  <a:schemeClr val="tx1">
                    <a:lumMod val="85000"/>
                    <a:lumOff val="15000"/>
                  </a:schemeClr>
                </a:solidFill>
                <a:latin typeface="+mn-lt"/>
              </a:rPr>
              <a:t>  </a:t>
            </a:r>
            <a:r>
              <a:rPr lang="ca-ES" sz="2000" dirty="0" err="1" smtClean="0">
                <a:solidFill>
                  <a:schemeClr val="tx1">
                    <a:lumMod val="85000"/>
                    <a:lumOff val="15000"/>
                  </a:schemeClr>
                </a:solidFill>
                <a:latin typeface="+mn-lt"/>
              </a:rPr>
              <a:t>obtained</a:t>
            </a:r>
            <a:r>
              <a:rPr lang="ca-ES" sz="2000" dirty="0" smtClean="0">
                <a:solidFill>
                  <a:schemeClr val="tx1">
                    <a:lumMod val="85000"/>
                    <a:lumOff val="15000"/>
                  </a:schemeClr>
                </a:solidFill>
                <a:latin typeface="+mn-lt"/>
              </a:rPr>
              <a:t> is </a:t>
            </a:r>
            <a:r>
              <a:rPr lang="ca-ES" sz="2000" dirty="0" err="1" smtClean="0">
                <a:solidFill>
                  <a:schemeClr val="tx1">
                    <a:lumMod val="85000"/>
                    <a:lumOff val="15000"/>
                  </a:schemeClr>
                </a:solidFill>
                <a:latin typeface="+mn-lt"/>
              </a:rPr>
              <a:t>limited</a:t>
            </a:r>
            <a:r>
              <a:rPr lang="ca-ES" sz="2000" dirty="0" smtClean="0">
                <a:solidFill>
                  <a:schemeClr val="tx1">
                    <a:lumMod val="85000"/>
                    <a:lumOff val="15000"/>
                  </a:schemeClr>
                </a:solidFill>
                <a:latin typeface="+mn-lt"/>
              </a:rPr>
              <a:t> to </a:t>
            </a:r>
            <a:r>
              <a:rPr lang="ca-ES" sz="2000" dirty="0" err="1" smtClean="0">
                <a:solidFill>
                  <a:schemeClr val="tx1">
                    <a:lumMod val="85000"/>
                    <a:lumOff val="15000"/>
                  </a:schemeClr>
                </a:solidFill>
                <a:latin typeface="+mn-lt"/>
              </a:rPr>
              <a:t>this</a:t>
            </a:r>
            <a:r>
              <a:rPr lang="ca-ES" sz="2000" dirty="0" smtClean="0">
                <a:solidFill>
                  <a:schemeClr val="tx1">
                    <a:lumMod val="85000"/>
                    <a:lumOff val="15000"/>
                  </a:schemeClr>
                </a:solidFill>
                <a:latin typeface="+mn-lt"/>
              </a:rPr>
              <a:t> </a:t>
            </a:r>
            <a:r>
              <a:rPr lang="ca-ES" sz="2000" b="1" dirty="0" err="1" smtClean="0">
                <a:solidFill>
                  <a:schemeClr val="tx1">
                    <a:lumMod val="85000"/>
                    <a:lumOff val="15000"/>
                  </a:schemeClr>
                </a:solidFill>
                <a:latin typeface="+mn-lt"/>
              </a:rPr>
              <a:t>precise</a:t>
            </a:r>
            <a:r>
              <a:rPr lang="ca-ES" sz="2000" b="1" dirty="0" smtClean="0">
                <a:solidFill>
                  <a:schemeClr val="tx1">
                    <a:lumMod val="85000"/>
                    <a:lumOff val="15000"/>
                  </a:schemeClr>
                </a:solidFill>
                <a:latin typeface="+mn-lt"/>
              </a:rPr>
              <a:t> moment</a:t>
            </a:r>
            <a:r>
              <a:rPr lang="ca-ES" sz="2000" dirty="0" smtClean="0">
                <a:solidFill>
                  <a:schemeClr val="tx1">
                    <a:lumMod val="85000"/>
                    <a:lumOff val="15000"/>
                  </a:schemeClr>
                </a:solidFill>
                <a:latin typeface="+mn-lt"/>
              </a:rPr>
              <a:t>.</a:t>
            </a:r>
          </a:p>
          <a:p>
            <a:pPr algn="just"/>
            <a:endParaRPr lang="ca-ES" sz="2000" dirty="0" smtClean="0">
              <a:solidFill>
                <a:schemeClr val="tx1">
                  <a:lumMod val="85000"/>
                  <a:lumOff val="15000"/>
                </a:schemeClr>
              </a:solidFill>
              <a:latin typeface="+mn-lt"/>
            </a:endParaRPr>
          </a:p>
          <a:p>
            <a:pPr algn="just"/>
            <a:endParaRPr lang="es-ES" sz="2000" dirty="0" smtClean="0">
              <a:solidFill>
                <a:schemeClr val="tx1">
                  <a:lumMod val="85000"/>
                  <a:lumOff val="15000"/>
                </a:schemeClr>
              </a:solidFill>
              <a:latin typeface="+mn-lt"/>
            </a:endParaRPr>
          </a:p>
        </p:txBody>
      </p:sp>
      <p:sp>
        <p:nvSpPr>
          <p:cNvPr id="4" name="Flecha abajo 3"/>
          <p:cNvSpPr/>
          <p:nvPr/>
        </p:nvSpPr>
        <p:spPr bwMode="auto">
          <a:xfrm>
            <a:off x="3984976" y="3199949"/>
            <a:ext cx="1557867" cy="699911"/>
          </a:xfrm>
          <a:prstGeom prst="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5" name="Rectángulo 4"/>
          <p:cNvSpPr/>
          <p:nvPr/>
        </p:nvSpPr>
        <p:spPr bwMode="auto">
          <a:xfrm>
            <a:off x="2400262" y="4039352"/>
            <a:ext cx="4711738" cy="1896533"/>
          </a:xfrm>
          <a:prstGeom prst="rect">
            <a:avLst/>
          </a:prstGeom>
          <a:solidFill>
            <a:srgbClr val="ECC6E6"/>
          </a:solidFill>
          <a:ln w="952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6" name="CuadroTexto 5"/>
          <p:cNvSpPr txBox="1"/>
          <p:nvPr/>
        </p:nvSpPr>
        <p:spPr>
          <a:xfrm>
            <a:off x="2584676" y="4044052"/>
            <a:ext cx="7488805" cy="2031325"/>
          </a:xfrm>
          <a:prstGeom prst="rect">
            <a:avLst/>
          </a:prstGeom>
          <a:noFill/>
        </p:spPr>
        <p:txBody>
          <a:bodyPr wrap="square" rtlCol="0">
            <a:spAutoFit/>
          </a:bodyPr>
          <a:lstStyle/>
          <a:p>
            <a:pPr algn="just"/>
            <a:r>
              <a:rPr lang="ca-ES" dirty="0" smtClean="0">
                <a:solidFill>
                  <a:schemeClr val="tx1">
                    <a:lumMod val="85000"/>
                    <a:lumOff val="15000"/>
                  </a:schemeClr>
                </a:solidFill>
                <a:latin typeface="+mn-lt"/>
              </a:rPr>
              <a:t>RNA-</a:t>
            </a:r>
            <a:r>
              <a:rPr lang="ca-ES" dirty="0" err="1" smtClean="0">
                <a:solidFill>
                  <a:schemeClr val="tx1">
                    <a:lumMod val="85000"/>
                    <a:lumOff val="15000"/>
                  </a:schemeClr>
                </a:solidFill>
                <a:latin typeface="+mn-lt"/>
              </a:rPr>
              <a:t>seq</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enables</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the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finding</a:t>
            </a:r>
            <a:r>
              <a:rPr lang="ca-ES" dirty="0" smtClean="0">
                <a:solidFill>
                  <a:schemeClr val="tx1">
                    <a:lumMod val="85000"/>
                    <a:lumOff val="15000"/>
                  </a:schemeClr>
                </a:solidFill>
                <a:latin typeface="+mn-lt"/>
              </a:rPr>
              <a:t> of:</a:t>
            </a:r>
          </a:p>
          <a:p>
            <a:pPr marL="285750" indent="-285750" algn="just">
              <a:buFontTx/>
              <a:buChar char="-"/>
            </a:pPr>
            <a:r>
              <a:rPr lang="ca-ES" dirty="0" err="1">
                <a:solidFill>
                  <a:schemeClr val="tx1">
                    <a:lumMod val="85000"/>
                    <a:lumOff val="15000"/>
                  </a:schemeClr>
                </a:solidFill>
                <a:latin typeface="+mn-lt"/>
              </a:rPr>
              <a:t>A</a:t>
            </a:r>
            <a:r>
              <a:rPr lang="ca-ES" dirty="0" err="1" smtClean="0">
                <a:solidFill>
                  <a:schemeClr val="tx1">
                    <a:lumMod val="85000"/>
                    <a:lumOff val="15000"/>
                  </a:schemeClr>
                </a:solidFill>
                <a:latin typeface="+mn-lt"/>
              </a:rPr>
              <a:t>lternative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gene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spliced</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transcripts</a:t>
            </a:r>
            <a:r>
              <a:rPr lang="ca-ES" dirty="0" smtClean="0">
                <a:solidFill>
                  <a:schemeClr val="tx1">
                    <a:lumMod val="85000"/>
                    <a:lumOff val="15000"/>
                  </a:schemeClr>
                </a:solidFill>
                <a:latin typeface="+mn-lt"/>
              </a:rPr>
              <a:t>, </a:t>
            </a:r>
          </a:p>
          <a:p>
            <a:pPr marL="285750" indent="-285750" algn="just">
              <a:buFontTx/>
              <a:buChar char="-"/>
            </a:pPr>
            <a:r>
              <a:rPr lang="ca-ES" dirty="0" smtClean="0">
                <a:solidFill>
                  <a:schemeClr val="tx1">
                    <a:lumMod val="85000"/>
                    <a:lumOff val="15000"/>
                  </a:schemeClr>
                </a:solidFill>
                <a:latin typeface="+mn-lt"/>
              </a:rPr>
              <a:t>Post-</a:t>
            </a:r>
            <a:r>
              <a:rPr lang="ca-ES" dirty="0" err="1" smtClean="0">
                <a:solidFill>
                  <a:schemeClr val="tx1">
                    <a:lumMod val="85000"/>
                    <a:lumOff val="15000"/>
                  </a:schemeClr>
                </a:solidFill>
                <a:latin typeface="+mn-lt"/>
              </a:rPr>
              <a:t>transcriptional</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modifications</a:t>
            </a:r>
            <a:r>
              <a:rPr lang="ca-ES" dirty="0" smtClean="0">
                <a:solidFill>
                  <a:schemeClr val="tx1">
                    <a:lumMod val="85000"/>
                    <a:lumOff val="15000"/>
                  </a:schemeClr>
                </a:solidFill>
                <a:latin typeface="+mn-lt"/>
              </a:rPr>
              <a:t>, </a:t>
            </a:r>
          </a:p>
          <a:p>
            <a:pPr marL="285750" indent="-285750" algn="just">
              <a:buFontTx/>
              <a:buChar char="-"/>
            </a:pPr>
            <a:r>
              <a:rPr lang="ca-ES" dirty="0" err="1">
                <a:solidFill>
                  <a:schemeClr val="tx1">
                    <a:lumMod val="85000"/>
                    <a:lumOff val="15000"/>
                  </a:schemeClr>
                </a:solidFill>
                <a:latin typeface="+mn-lt"/>
              </a:rPr>
              <a:t>G</a:t>
            </a:r>
            <a:r>
              <a:rPr lang="ca-ES" dirty="0" err="1" smtClean="0">
                <a:solidFill>
                  <a:schemeClr val="tx1">
                    <a:lumMod val="85000"/>
                    <a:lumOff val="15000"/>
                  </a:schemeClr>
                </a:solidFill>
                <a:latin typeface="+mn-lt"/>
              </a:rPr>
              <a:t>ene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fusion</a:t>
            </a:r>
            <a:r>
              <a:rPr lang="ca-ES" dirty="0" smtClean="0">
                <a:solidFill>
                  <a:schemeClr val="tx1">
                    <a:lumMod val="85000"/>
                    <a:lumOff val="15000"/>
                  </a:schemeClr>
                </a:solidFill>
                <a:latin typeface="+mn-lt"/>
              </a:rPr>
              <a:t>, </a:t>
            </a:r>
          </a:p>
          <a:p>
            <a:pPr marL="285750" indent="-285750" algn="just">
              <a:buFontTx/>
              <a:buChar char="-"/>
            </a:pPr>
            <a:r>
              <a:rPr lang="ca-ES" dirty="0" err="1" smtClean="0">
                <a:solidFill>
                  <a:schemeClr val="tx1">
                    <a:lumMod val="85000"/>
                    <a:lumOff val="15000"/>
                  </a:schemeClr>
                </a:solidFill>
                <a:latin typeface="+mn-lt"/>
              </a:rPr>
              <a:t>Mutations</a:t>
            </a:r>
            <a:r>
              <a:rPr lang="ca-ES" dirty="0" smtClean="0">
                <a:solidFill>
                  <a:schemeClr val="tx1">
                    <a:lumMod val="85000"/>
                    <a:lumOff val="15000"/>
                  </a:schemeClr>
                </a:solidFill>
                <a:latin typeface="+mn-lt"/>
              </a:rPr>
              <a:t>/</a:t>
            </a:r>
            <a:r>
              <a:rPr lang="ca-ES" dirty="0" err="1" smtClean="0">
                <a:solidFill>
                  <a:schemeClr val="tx1">
                    <a:lumMod val="85000"/>
                    <a:lumOff val="15000"/>
                  </a:schemeClr>
                </a:solidFill>
                <a:latin typeface="+mn-lt"/>
              </a:rPr>
              <a:t>SNPs</a:t>
            </a:r>
            <a:r>
              <a:rPr lang="ca-ES" dirty="0" smtClean="0">
                <a:solidFill>
                  <a:schemeClr val="tx1">
                    <a:lumMod val="85000"/>
                    <a:lumOff val="15000"/>
                  </a:schemeClr>
                </a:solidFill>
                <a:latin typeface="+mn-lt"/>
              </a:rPr>
              <a:t>, </a:t>
            </a:r>
          </a:p>
          <a:p>
            <a:pPr marL="285750" indent="-285750" algn="just">
              <a:buFontTx/>
              <a:buChar char="-"/>
            </a:pPr>
            <a:r>
              <a:rPr lang="ca-ES" dirty="0" err="1" smtClean="0">
                <a:solidFill>
                  <a:schemeClr val="tx1">
                    <a:lumMod val="85000"/>
                    <a:lumOff val="15000"/>
                  </a:schemeClr>
                </a:solidFill>
                <a:latin typeface="+mn-lt"/>
              </a:rPr>
              <a:t>Changes</a:t>
            </a:r>
            <a:r>
              <a:rPr lang="ca-ES" dirty="0" smtClean="0">
                <a:solidFill>
                  <a:schemeClr val="tx1">
                    <a:lumMod val="85000"/>
                    <a:lumOff val="15000"/>
                  </a:schemeClr>
                </a:solidFill>
                <a:latin typeface="+mn-lt"/>
              </a:rPr>
              <a:t> in </a:t>
            </a:r>
            <a:r>
              <a:rPr lang="ca-ES" dirty="0" err="1" smtClean="0">
                <a:solidFill>
                  <a:schemeClr val="tx1">
                    <a:lumMod val="85000"/>
                    <a:lumOff val="15000"/>
                  </a:schemeClr>
                </a:solidFill>
                <a:latin typeface="+mn-lt"/>
              </a:rPr>
              <a:t>gene</a:t>
            </a:r>
            <a:r>
              <a:rPr lang="ca-ES" dirty="0" smtClean="0">
                <a:solidFill>
                  <a:schemeClr val="tx1">
                    <a:lumMod val="85000"/>
                    <a:lumOff val="15000"/>
                  </a:schemeClr>
                </a:solidFill>
                <a:latin typeface="+mn-lt"/>
              </a:rPr>
              <a:t> </a:t>
            </a:r>
            <a:r>
              <a:rPr lang="ca-ES" dirty="0" err="1" smtClean="0">
                <a:solidFill>
                  <a:schemeClr val="tx1">
                    <a:lumMod val="85000"/>
                    <a:lumOff val="15000"/>
                  </a:schemeClr>
                </a:solidFill>
                <a:latin typeface="+mn-lt"/>
              </a:rPr>
              <a:t>expression</a:t>
            </a:r>
            <a:endParaRPr lang="ca-ES" dirty="0" smtClean="0">
              <a:solidFill>
                <a:schemeClr val="tx1">
                  <a:lumMod val="85000"/>
                  <a:lumOff val="15000"/>
                </a:schemeClr>
              </a:solidFill>
              <a:latin typeface="+mn-lt"/>
            </a:endParaRPr>
          </a:p>
          <a:p>
            <a:pPr algn="just"/>
            <a:r>
              <a:rPr lang="ca-ES" dirty="0" smtClean="0">
                <a:solidFill>
                  <a:schemeClr val="tx1">
                    <a:lumMod val="85000"/>
                    <a:lumOff val="15000"/>
                  </a:schemeClr>
                </a:solidFill>
                <a:latin typeface="+mn-lt"/>
              </a:rPr>
              <a:t> </a:t>
            </a:r>
            <a:endParaRPr lang="es-ES" dirty="0" smtClean="0">
              <a:solidFill>
                <a:schemeClr val="tx1">
                  <a:lumMod val="85000"/>
                  <a:lumOff val="15000"/>
                </a:schemeClr>
              </a:solidFill>
              <a:latin typeface="+mn-lt"/>
            </a:endParaRPr>
          </a:p>
        </p:txBody>
      </p:sp>
    </p:spTree>
    <p:extLst>
      <p:ext uri="{BB962C8B-B14F-4D97-AF65-F5344CB8AC3E}">
        <p14:creationId xmlns:p14="http://schemas.microsoft.com/office/powerpoint/2010/main" val="2049092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ter_plantillapresentacions 14-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2 Lateral">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3 Contingut">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3489"/>
        </a:solidFill>
        <a:ln w="9525" cap="flat" cmpd="sng" algn="ctr">
          <a:noFill/>
          <a:prstDash val="solid"/>
          <a:round/>
          <a:headEnd type="none" w="med" len="med"/>
          <a:tailEnd type="none" w="med" len="med"/>
        </a:ln>
        <a:effectLst/>
      </a:spPr>
      <a:bodyPr vert="horz" wrap="square" lIns="90000" tIns="46800" rIns="90000" bIns="46800" numCol="1" rtlCol="0"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smtClean="0">
            <a:ln>
              <a:noFill/>
            </a:ln>
            <a:solidFill>
              <a:schemeClr val="tx1"/>
            </a:solidFill>
            <a:effectLst/>
            <a:latin typeface="Calibri" pitchFamily="34" charset="0"/>
          </a:defRPr>
        </a:defPPr>
      </a:lstStyle>
    </a:spDef>
    <a:lnDef>
      <a:spPr bwMode="auto">
        <a:noFill/>
        <a:ln w="28575" cap="flat" cmpd="sng" algn="ctr">
          <a:solidFill>
            <a:srgbClr val="993489"/>
          </a:solidFill>
          <a:prstDash val="solid"/>
          <a:round/>
          <a:headEnd type="none" w="med" len="med"/>
          <a:tailEnd type="none" w="med" len="med"/>
        </a:ln>
        <a:effectLst/>
      </a:spPr>
      <a:bodyPr/>
      <a:lstStyle/>
    </a:lnDef>
    <a:txDef>
      <a:spPr>
        <a:noFill/>
      </a:spPr>
      <a:bodyPr wrap="square" rtlCol="0">
        <a:spAutoFit/>
      </a:bodyPr>
      <a:lstStyle>
        <a:defPPr algn="just">
          <a:defRPr sz="2200" dirty="0" smtClean="0">
            <a:solidFill>
              <a:schemeClr val="bg1">
                <a:lumMod val="50000"/>
              </a:schemeClr>
            </a:solidFill>
            <a:latin typeface="+mn-lt"/>
          </a:defRPr>
        </a:defPPr>
      </a:lstStyle>
    </a:tx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master_plantillapresentacions 14-15</Template>
  <TotalTime>10232</TotalTime>
  <Words>2349</Words>
  <Application>Microsoft Office PowerPoint</Application>
  <PresentationFormat>A4 (210 x 297 mm)</PresentationFormat>
  <Paragraphs>599</Paragraphs>
  <Slides>77</Slides>
  <Notes>65</Notes>
  <HiddenSlides>0</HiddenSlides>
  <MMClips>0</MMClips>
  <ScaleCrop>false</ScaleCrop>
  <HeadingPairs>
    <vt:vector size="6" baseType="variant">
      <vt:variant>
        <vt:lpstr>Fuentes usadas</vt:lpstr>
      </vt:variant>
      <vt:variant>
        <vt:i4>10</vt:i4>
      </vt:variant>
      <vt:variant>
        <vt:lpstr>Tema</vt:lpstr>
      </vt:variant>
      <vt:variant>
        <vt:i4>3</vt:i4>
      </vt:variant>
      <vt:variant>
        <vt:lpstr>Títulos de diapositiva</vt:lpstr>
      </vt:variant>
      <vt:variant>
        <vt:i4>77</vt:i4>
      </vt:variant>
    </vt:vector>
  </HeadingPairs>
  <TitlesOfParts>
    <vt:vector size="90" baseType="lpstr">
      <vt:lpstr>MS PGothic</vt:lpstr>
      <vt:lpstr>MS PGothic</vt:lpstr>
      <vt:lpstr>Arial</vt:lpstr>
      <vt:lpstr>Arial</vt:lpstr>
      <vt:lpstr>Calibri</vt:lpstr>
      <vt:lpstr>Droid Sans Fallback</vt:lpstr>
      <vt:lpstr>Helvetica Neue</vt:lpstr>
      <vt:lpstr>inherit</vt:lpstr>
      <vt:lpstr>Open Sans</vt:lpstr>
      <vt:lpstr>Wingdings</vt:lpstr>
      <vt:lpstr>master_plantillapresentacions 14-15</vt:lpstr>
      <vt:lpstr>02 Lateral</vt:lpstr>
      <vt:lpstr>03 Contingut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VHIR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Ricardo Gonzalo Sanz</dc:creator>
  <cp:lastModifiedBy>Camacho Cano, Esther</cp:lastModifiedBy>
  <cp:revision>1052</cp:revision>
  <dcterms:created xsi:type="dcterms:W3CDTF">2014-10-10T12:20:23Z</dcterms:created>
  <dcterms:modified xsi:type="dcterms:W3CDTF">2023-11-28T11:35:30Z</dcterms:modified>
</cp:coreProperties>
</file>